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28" r:id="rId1"/>
  </p:sldMasterIdLst>
  <p:notesMasterIdLst>
    <p:notesMasterId r:id="rId37"/>
  </p:notesMasterIdLst>
  <p:handoutMasterIdLst>
    <p:handoutMasterId r:id="rId38"/>
  </p:handoutMasterIdLst>
  <p:sldIdLst>
    <p:sldId id="4043" r:id="rId2"/>
    <p:sldId id="4469" r:id="rId3"/>
    <p:sldId id="4350" r:id="rId4"/>
    <p:sldId id="4067" r:id="rId5"/>
    <p:sldId id="4424" r:id="rId6"/>
    <p:sldId id="4046" r:id="rId7"/>
    <p:sldId id="4352" r:id="rId8"/>
    <p:sldId id="4351" r:id="rId9"/>
    <p:sldId id="4470" r:id="rId10"/>
    <p:sldId id="4411" r:id="rId11"/>
    <p:sldId id="4412" r:id="rId12"/>
    <p:sldId id="4413" r:id="rId13"/>
    <p:sldId id="274" r:id="rId14"/>
    <p:sldId id="4068" r:id="rId15"/>
    <p:sldId id="4475" r:id="rId16"/>
    <p:sldId id="4383" r:id="rId17"/>
    <p:sldId id="4039" r:id="rId18"/>
    <p:sldId id="275" r:id="rId19"/>
    <p:sldId id="4473" r:id="rId20"/>
    <p:sldId id="4467" r:id="rId21"/>
    <p:sldId id="3999" r:id="rId22"/>
    <p:sldId id="4466" r:id="rId23"/>
    <p:sldId id="4002" r:id="rId24"/>
    <p:sldId id="4464" r:id="rId25"/>
    <p:sldId id="4024" r:id="rId26"/>
    <p:sldId id="4384" r:id="rId27"/>
    <p:sldId id="4474" r:id="rId28"/>
    <p:sldId id="4456" r:id="rId29"/>
    <p:sldId id="4359" r:id="rId30"/>
    <p:sldId id="4457" r:id="rId31"/>
    <p:sldId id="4471" r:id="rId32"/>
    <p:sldId id="4472" r:id="rId33"/>
    <p:sldId id="4053" r:id="rId34"/>
    <p:sldId id="4064" r:id="rId35"/>
    <p:sldId id="4031" r:id="rId36"/>
  </p:sldIdLst>
  <p:sldSz cx="10972800" cy="6172200"/>
  <p:notesSz cx="7315200" cy="12344400"/>
  <p:defaultTextStyle>
    <a:defPPr>
      <a:defRPr lang="en-US"/>
    </a:defPPr>
    <a:lvl1pPr algn="l" rtl="0" fontAlgn="base">
      <a:lnSpc>
        <a:spcPct val="99000"/>
      </a:lnSpc>
      <a:spcBef>
        <a:spcPct val="0"/>
      </a:spcBef>
      <a:spcAft>
        <a:spcPct val="0"/>
      </a:spcAft>
      <a:defRPr sz="1700" kern="1200">
        <a:solidFill>
          <a:srgbClr val="FFFFFF"/>
        </a:solidFill>
        <a:latin typeface="Arial Narrow" pitchFamily="34" charset="0"/>
        <a:ea typeface="ヒラギノ角ゴ ProN W3" charset="-128"/>
        <a:cs typeface="+mn-cs"/>
        <a:sym typeface="Myriad Set Text" charset="0"/>
      </a:defRPr>
    </a:lvl1pPr>
    <a:lvl2pPr marL="225294" indent="302224" algn="l" rtl="0" fontAlgn="base">
      <a:lnSpc>
        <a:spcPct val="99000"/>
      </a:lnSpc>
      <a:spcBef>
        <a:spcPct val="0"/>
      </a:spcBef>
      <a:spcAft>
        <a:spcPct val="0"/>
      </a:spcAft>
      <a:defRPr sz="1700" kern="1200">
        <a:solidFill>
          <a:srgbClr val="FFFFFF"/>
        </a:solidFill>
        <a:latin typeface="Arial Narrow" pitchFamily="34" charset="0"/>
        <a:ea typeface="ヒラギノ角ゴ ProN W3" charset="-128"/>
        <a:cs typeface="+mn-cs"/>
        <a:sym typeface="Myriad Set Text" charset="0"/>
      </a:defRPr>
    </a:lvl2pPr>
    <a:lvl3pPr marL="450588" indent="604447" algn="l" rtl="0" fontAlgn="base">
      <a:lnSpc>
        <a:spcPct val="99000"/>
      </a:lnSpc>
      <a:spcBef>
        <a:spcPct val="0"/>
      </a:spcBef>
      <a:spcAft>
        <a:spcPct val="0"/>
      </a:spcAft>
      <a:defRPr sz="1700" kern="1200">
        <a:solidFill>
          <a:srgbClr val="FFFFFF"/>
        </a:solidFill>
        <a:latin typeface="Arial Narrow" pitchFamily="34" charset="0"/>
        <a:ea typeface="ヒラギノ角ゴ ProN W3" charset="-128"/>
        <a:cs typeface="+mn-cs"/>
        <a:sym typeface="Myriad Set Text" charset="0"/>
      </a:defRPr>
    </a:lvl3pPr>
    <a:lvl4pPr marL="677713" indent="904839" algn="l" rtl="0" fontAlgn="base">
      <a:lnSpc>
        <a:spcPct val="99000"/>
      </a:lnSpc>
      <a:spcBef>
        <a:spcPct val="0"/>
      </a:spcBef>
      <a:spcAft>
        <a:spcPct val="0"/>
      </a:spcAft>
      <a:defRPr sz="1700" kern="1200">
        <a:solidFill>
          <a:srgbClr val="FFFFFF"/>
        </a:solidFill>
        <a:latin typeface="Arial Narrow" pitchFamily="34" charset="0"/>
        <a:ea typeface="ヒラギノ角ゴ ProN W3" charset="-128"/>
        <a:cs typeface="+mn-cs"/>
        <a:sym typeface="Myriad Set Text" charset="0"/>
      </a:defRPr>
    </a:lvl4pPr>
    <a:lvl5pPr marL="903008" indent="1207063" algn="l" rtl="0" fontAlgn="base">
      <a:lnSpc>
        <a:spcPct val="99000"/>
      </a:lnSpc>
      <a:spcBef>
        <a:spcPct val="0"/>
      </a:spcBef>
      <a:spcAft>
        <a:spcPct val="0"/>
      </a:spcAft>
      <a:defRPr sz="1700" kern="1200">
        <a:solidFill>
          <a:srgbClr val="FFFFFF"/>
        </a:solidFill>
        <a:latin typeface="Arial Narrow" pitchFamily="34" charset="0"/>
        <a:ea typeface="ヒラギノ角ゴ ProN W3" charset="-128"/>
        <a:cs typeface="+mn-cs"/>
        <a:sym typeface="Myriad Set Text" charset="0"/>
      </a:defRPr>
    </a:lvl5pPr>
    <a:lvl6pPr marL="2637587" algn="l" defTabSz="1055035" rtl="0" eaLnBrk="1" latinLnBrk="0" hangingPunct="1">
      <a:defRPr sz="1700" kern="1200">
        <a:solidFill>
          <a:srgbClr val="FFFFFF"/>
        </a:solidFill>
        <a:latin typeface="Arial Narrow" pitchFamily="34" charset="0"/>
        <a:ea typeface="ヒラギノ角ゴ ProN W3" charset="-128"/>
        <a:cs typeface="+mn-cs"/>
        <a:sym typeface="Myriad Set Text" charset="0"/>
      </a:defRPr>
    </a:lvl6pPr>
    <a:lvl7pPr marL="3165104" algn="l" defTabSz="1055035" rtl="0" eaLnBrk="1" latinLnBrk="0" hangingPunct="1">
      <a:defRPr sz="1700" kern="1200">
        <a:solidFill>
          <a:srgbClr val="FFFFFF"/>
        </a:solidFill>
        <a:latin typeface="Arial Narrow" pitchFamily="34" charset="0"/>
        <a:ea typeface="ヒラギノ角ゴ ProN W3" charset="-128"/>
        <a:cs typeface="+mn-cs"/>
        <a:sym typeface="Myriad Set Text" charset="0"/>
      </a:defRPr>
    </a:lvl7pPr>
    <a:lvl8pPr marL="3692622" algn="l" defTabSz="1055035" rtl="0" eaLnBrk="1" latinLnBrk="0" hangingPunct="1">
      <a:defRPr sz="1700" kern="1200">
        <a:solidFill>
          <a:srgbClr val="FFFFFF"/>
        </a:solidFill>
        <a:latin typeface="Arial Narrow" pitchFamily="34" charset="0"/>
        <a:ea typeface="ヒラギノ角ゴ ProN W3" charset="-128"/>
        <a:cs typeface="+mn-cs"/>
        <a:sym typeface="Myriad Set Text" charset="0"/>
      </a:defRPr>
    </a:lvl8pPr>
    <a:lvl9pPr marL="4220139" algn="l" defTabSz="1055035" rtl="0" eaLnBrk="1" latinLnBrk="0" hangingPunct="1">
      <a:defRPr sz="1700" kern="1200">
        <a:solidFill>
          <a:srgbClr val="FFFFFF"/>
        </a:solidFill>
        <a:latin typeface="Arial Narrow" pitchFamily="34" charset="0"/>
        <a:ea typeface="ヒラギノ角ゴ ProN W3" charset="-128"/>
        <a:cs typeface="+mn-cs"/>
        <a:sym typeface="Myriad Set Tex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944">
          <p15:clr>
            <a:srgbClr val="A4A3A4"/>
          </p15:clr>
        </p15:guide>
        <p15:guide id="2" pos="345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uthor" initials="A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EFFFEF"/>
    <a:srgbClr val="FFB7B7"/>
    <a:srgbClr val="FFEFEF"/>
    <a:srgbClr val="FEF1D2"/>
    <a:srgbClr val="EAEAFA"/>
    <a:srgbClr val="E0E0F8"/>
    <a:srgbClr val="A22700"/>
    <a:srgbClr val="C50BAA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36" autoAdjust="0"/>
    <p:restoredTop sz="90591" autoAdjust="0"/>
  </p:normalViewPr>
  <p:slideViewPr>
    <p:cSldViewPr>
      <p:cViewPr varScale="1">
        <p:scale>
          <a:sx n="106" d="100"/>
          <a:sy n="106" d="100"/>
        </p:scale>
        <p:origin x="88" y="296"/>
      </p:cViewPr>
      <p:guideLst>
        <p:guide orient="horz" pos="1944"/>
        <p:guide pos="3456"/>
      </p:guideLst>
    </p:cSldViewPr>
  </p:slideViewPr>
  <p:outlineViewPr>
    <p:cViewPr>
      <p:scale>
        <a:sx n="33" d="100"/>
        <a:sy n="33" d="100"/>
      </p:scale>
      <p:origin x="0" y="361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-37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617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2307" tIns="56153" rIns="112307" bIns="56153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6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588" y="0"/>
            <a:ext cx="3169920" cy="617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2307" tIns="56153" rIns="112307" bIns="56153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600" smtClean="0"/>
            </a:lvl1pPr>
          </a:lstStyle>
          <a:p>
            <a:pPr>
              <a:defRPr/>
            </a:pPr>
            <a:fld id="{2DD06D4A-CF2D-4992-86A5-B408BE1E3ED8}" type="datetime1">
              <a:rPr lang="en-US"/>
              <a:pPr>
                <a:defRPr/>
              </a:pPr>
              <a:t>5/15/2018</a:t>
            </a:fld>
            <a:endParaRPr lang="en-US"/>
          </a:p>
        </p:txBody>
      </p:sp>
      <p:sp>
        <p:nvSpPr>
          <p:cNvPr id="1218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11725039"/>
            <a:ext cx="3169920" cy="617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2307" tIns="56153" rIns="112307" bIns="56153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6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18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588" y="11725039"/>
            <a:ext cx="3169920" cy="617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2307" tIns="56153" rIns="112307" bIns="56153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600" smtClean="0"/>
            </a:lvl1pPr>
          </a:lstStyle>
          <a:p>
            <a:pPr>
              <a:defRPr/>
            </a:pPr>
            <a:fld id="{0A749182-AEB3-42EF-B7AD-DE493192C6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128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617220"/>
          </a:xfrm>
          <a:prstGeom prst="rect">
            <a:avLst/>
          </a:prstGeom>
        </p:spPr>
        <p:txBody>
          <a:bodyPr vert="horz" lIns="112307" tIns="56153" rIns="112307" bIns="56153" rtlCol="0"/>
          <a:lstStyle>
            <a:lvl1pPr algn="l">
              <a:defRPr sz="1600">
                <a:latin typeface="Myriad Set Text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617220"/>
          </a:xfrm>
          <a:prstGeom prst="rect">
            <a:avLst/>
          </a:prstGeom>
        </p:spPr>
        <p:txBody>
          <a:bodyPr vert="horz" wrap="square" lIns="112307" tIns="56153" rIns="112307" bIns="56153" numCol="1" anchor="t" anchorCtr="0" compatLnSpc="1">
            <a:prstTxWarp prst="textNoShape">
              <a:avLst/>
            </a:prstTxWarp>
          </a:bodyPr>
          <a:lstStyle>
            <a:lvl1pPr algn="r">
              <a:defRPr sz="1600" smtClean="0">
                <a:latin typeface="Myriad Set Text" charset="0"/>
              </a:defRPr>
            </a:lvl1pPr>
          </a:lstStyle>
          <a:p>
            <a:pPr>
              <a:defRPr/>
            </a:pPr>
            <a:fld id="{07090237-33E4-4258-B505-EB7EDC82E773}" type="datetime1">
              <a:rPr lang="en-US"/>
              <a:pPr>
                <a:defRPr/>
              </a:pPr>
              <a:t>5/15/2018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455613" y="925513"/>
            <a:ext cx="8228013" cy="4629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07" tIns="56153" rIns="112307" bIns="56153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5863590"/>
            <a:ext cx="5852160" cy="5554980"/>
          </a:xfrm>
          <a:prstGeom prst="rect">
            <a:avLst/>
          </a:prstGeom>
        </p:spPr>
        <p:txBody>
          <a:bodyPr vert="horz" lIns="112307" tIns="56153" rIns="112307" bIns="56153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1725039"/>
            <a:ext cx="3169920" cy="617220"/>
          </a:xfrm>
          <a:prstGeom prst="rect">
            <a:avLst/>
          </a:prstGeom>
        </p:spPr>
        <p:txBody>
          <a:bodyPr vert="horz" lIns="112307" tIns="56153" rIns="112307" bIns="56153" rtlCol="0" anchor="b"/>
          <a:lstStyle>
            <a:lvl1pPr algn="l">
              <a:defRPr sz="1600">
                <a:latin typeface="Myriad Set Text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11725039"/>
            <a:ext cx="3169920" cy="617220"/>
          </a:xfrm>
          <a:prstGeom prst="rect">
            <a:avLst/>
          </a:prstGeom>
        </p:spPr>
        <p:txBody>
          <a:bodyPr vert="horz" wrap="square" lIns="112307" tIns="56153" rIns="112307" bIns="56153" numCol="1" anchor="b" anchorCtr="0" compatLnSpc="1">
            <a:prstTxWarp prst="textNoShape">
              <a:avLst/>
            </a:prstTxWarp>
          </a:bodyPr>
          <a:lstStyle>
            <a:lvl1pPr algn="r">
              <a:defRPr sz="1600" smtClean="0">
                <a:latin typeface="Myriad Set Text" charset="0"/>
              </a:defRPr>
            </a:lvl1pPr>
          </a:lstStyle>
          <a:p>
            <a:pPr>
              <a:defRPr/>
            </a:pPr>
            <a:fld id="{C248CA66-D627-42A0-BF1C-84F239AF9F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054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6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225294" algn="l" rtl="0" eaLnBrk="0" fontAlgn="base" hangingPunct="0">
      <a:spcBef>
        <a:spcPct val="30000"/>
      </a:spcBef>
      <a:spcAft>
        <a:spcPct val="0"/>
      </a:spcAft>
      <a:defRPr sz="6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450588" algn="l" rtl="0" eaLnBrk="0" fontAlgn="base" hangingPunct="0">
      <a:spcBef>
        <a:spcPct val="30000"/>
      </a:spcBef>
      <a:spcAft>
        <a:spcPct val="0"/>
      </a:spcAft>
      <a:defRPr sz="6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677713" algn="l" rtl="0" eaLnBrk="0" fontAlgn="base" hangingPunct="0">
      <a:spcBef>
        <a:spcPct val="30000"/>
      </a:spcBef>
      <a:spcAft>
        <a:spcPct val="0"/>
      </a:spcAft>
      <a:defRPr sz="6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903008" algn="l" rtl="0" eaLnBrk="0" fontAlgn="base" hangingPunct="0">
      <a:spcBef>
        <a:spcPct val="30000"/>
      </a:spcBef>
      <a:spcAft>
        <a:spcPct val="0"/>
      </a:spcAft>
      <a:defRPr sz="6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1130206" algn="l" defTabSz="452082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56247" algn="l" defTabSz="452082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582288" algn="l" defTabSz="452082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08330" algn="l" defTabSz="452082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48CA66-D627-42A0-BF1C-84F239AF9F4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585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48CA66-D627-42A0-BF1C-84F239AF9F4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757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925" tIns="97925" rIns="97925" bIns="97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26348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48CA66-D627-42A0-BF1C-84F239AF9F4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61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725" tIns="79725" rIns="79725" bIns="797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7588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78930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42938" y="3217333"/>
            <a:ext cx="5143500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525" tIns="69525" rIns="69525" bIns="695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Calibri"/>
              <a:buNone/>
            </a:pPr>
            <a:endParaRPr sz="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957263" y="508000"/>
            <a:ext cx="4516437" cy="254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769739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42938" y="3217333"/>
            <a:ext cx="5143500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525" tIns="69525" rIns="69525" bIns="695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Calibri"/>
              <a:buNone/>
            </a:pPr>
            <a:endParaRPr sz="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957263" y="508000"/>
            <a:ext cx="4516437" cy="254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722158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642938" y="3217333"/>
            <a:ext cx="5143500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525" tIns="69525" rIns="69525" bIns="695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Shape 419"/>
          <p:cNvSpPr>
            <a:spLocks noGrp="1" noRot="1" noChangeAspect="1"/>
          </p:cNvSpPr>
          <p:nvPr>
            <p:ph type="sldImg" idx="2"/>
          </p:nvPr>
        </p:nvSpPr>
        <p:spPr>
          <a:xfrm>
            <a:off x="957263" y="508000"/>
            <a:ext cx="4516437" cy="254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976662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725" tIns="79725" rIns="79725" bIns="79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Detailed bullet lists to be edited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Shape 7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7588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445333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725" tIns="79725" rIns="79725" bIns="797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Shape 5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7588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35306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48CA66-D627-42A0-BF1C-84F239AF9F4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08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48CA66-D627-42A0-BF1C-84F239AF9F4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7083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48CA66-D627-42A0-BF1C-84F239AF9F4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701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48CA66-D627-42A0-BF1C-84F239AF9F4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156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48CA66-D627-42A0-BF1C-84F239AF9F4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117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731520" y="5863589"/>
            <a:ext cx="5852159" cy="555498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5" name="Shape 315"/>
          <p:cNvSpPr>
            <a:spLocks noGrp="1" noRot="1" noChangeAspect="1"/>
          </p:cNvSpPr>
          <p:nvPr>
            <p:ph type="sldImg" idx="2"/>
          </p:nvPr>
        </p:nvSpPr>
        <p:spPr>
          <a:xfrm>
            <a:off x="-455613" y="925513"/>
            <a:ext cx="8228013" cy="4629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4116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A3D8A4-E9E5-436C-A7B5-7B199B64EB0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84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48CA66-D627-42A0-BF1C-84F239AF9F4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355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48CA66-D627-42A0-BF1C-84F239AF9F4A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713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48CA66-D627-42A0-BF1C-84F239AF9F4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57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7423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725" tIns="79725" rIns="79725" bIns="797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Shape 4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7588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8643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ChangeArrowheads="1"/>
          </p:cNvSpPr>
          <p:nvPr>
            <p:ph type="title"/>
          </p:nvPr>
        </p:nvSpPr>
        <p:spPr>
          <a:xfrm>
            <a:off x="822960" y="3257306"/>
            <a:ext cx="9326880" cy="1323349"/>
          </a:xfrm>
        </p:spPr>
        <p:txBody>
          <a:bodyPr/>
          <a:lstStyle>
            <a:lvl1pPr algn="ctr">
              <a:lnSpc>
                <a:spcPct val="85000"/>
              </a:lnSpc>
              <a:defRPr lang="en-US" sz="4400" b="1" dirty="0">
                <a:solidFill>
                  <a:schemeClr val="tx1"/>
                </a:solidFill>
                <a:effectLst/>
                <a:latin typeface="Trebuchet MS" pitchFamily="34" charset="0"/>
                <a:ea typeface="ＭＳ Ｐゴシック" charset="-128"/>
                <a:cs typeface="Tahom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595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45920" y="4837829"/>
            <a:ext cx="7680960" cy="964039"/>
          </a:xfrm>
        </p:spPr>
        <p:txBody>
          <a:bodyPr/>
          <a:lstStyle>
            <a:lvl1pPr marL="0" indent="0" algn="ctr">
              <a:lnSpc>
                <a:spcPct val="85000"/>
              </a:lnSpc>
              <a:spcBef>
                <a:spcPts val="0"/>
              </a:spcBef>
              <a:buFontTx/>
              <a:buNone/>
              <a:defRPr sz="2800">
                <a:latin typeface="Trebuchet MS" pitchFamily="34" charset="0"/>
                <a:cs typeface="Tahoma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Khronos_500px_Nov1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585" y="1080249"/>
            <a:ext cx="8009630" cy="190705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Long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0"/>
            <a:ext cx="609600" cy="6172200"/>
          </a:xfrm>
          <a:prstGeom prst="rect">
            <a:avLst/>
          </a:prstGeom>
          <a:gradFill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12000000" scaled="0"/>
          </a:gradFill>
          <a:ln w="25400" cap="flat" cmpd="sng" algn="ctr">
            <a:noFill/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8750" algn="l"/>
                <a:tab pos="1757363" algn="l"/>
                <a:tab pos="3357563" algn="l"/>
                <a:tab pos="4956175" algn="l"/>
                <a:tab pos="6553200" algn="l"/>
              </a:tabLst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Trebuchet MS" pitchFamily="34" charset="0"/>
              <a:ea typeface="ヒラギノ角ゴ ProN W3" charset="-128"/>
              <a:sym typeface="Myriad Set Tex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0500"/>
            <a:ext cx="10058400" cy="633413"/>
          </a:xfrm>
        </p:spPr>
        <p:txBody>
          <a:bodyPr/>
          <a:lstStyle>
            <a:lvl1pPr>
              <a:defRPr>
                <a:latin typeface="Trebuchet MS" pitchFamily="34" charset="0"/>
                <a:cs typeface="Tahom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00100"/>
            <a:ext cx="10058400" cy="5029200"/>
          </a:xfrm>
        </p:spPr>
        <p:txBody>
          <a:bodyPr/>
          <a:lstStyle>
            <a:lvl1pPr>
              <a:lnSpc>
                <a:spcPct val="105000"/>
              </a:lnSpc>
              <a:defRPr sz="2000">
                <a:latin typeface="Trebuchet MS" pitchFamily="34" charset="0"/>
                <a:cs typeface="Tahoma" pitchFamily="34" charset="0"/>
              </a:defRPr>
            </a:lvl1pPr>
            <a:lvl2pPr>
              <a:lnSpc>
                <a:spcPct val="105000"/>
              </a:lnSpc>
              <a:defRPr b="0">
                <a:latin typeface="Trebuchet MS" pitchFamily="34" charset="0"/>
                <a:cs typeface="Tahoma" pitchFamily="34" charset="0"/>
              </a:defRPr>
            </a:lvl2pPr>
            <a:lvl3pPr>
              <a:lnSpc>
                <a:spcPct val="105000"/>
              </a:lnSpc>
              <a:defRPr sz="1800" b="0">
                <a:latin typeface="Trebuchet MS" pitchFamily="34" charset="0"/>
                <a:cs typeface="Tahoma" pitchFamily="34" charset="0"/>
              </a:defRPr>
            </a:lvl3pPr>
            <a:lvl4pPr>
              <a:lnSpc>
                <a:spcPct val="105000"/>
              </a:lnSpc>
              <a:defRPr sz="1800" b="0">
                <a:latin typeface="Trebuchet MS" pitchFamily="34" charset="0"/>
                <a:cs typeface="Tahoma" pitchFamily="34" charset="0"/>
              </a:defRPr>
            </a:lvl4pPr>
            <a:lvl5pPr>
              <a:lnSpc>
                <a:spcPct val="105000"/>
              </a:lnSpc>
              <a:defRPr sz="1800" b="0">
                <a:latin typeface="Trebuchet MS" pitchFamily="34" charset="0"/>
                <a:cs typeface="Tahom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3886200" y="5981700"/>
            <a:ext cx="7046596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192" tIns="22596" rIns="45192" bIns="22596"/>
          <a:lstStyle/>
          <a:p>
            <a:pPr algn="r" eaLnBrk="0" hangingPunct="0">
              <a:lnSpc>
                <a:spcPct val="100000"/>
              </a:lnSpc>
              <a:defRPr/>
            </a:pPr>
            <a:r>
              <a:rPr lang="en-US" sz="1000" b="1" dirty="0">
                <a:solidFill>
                  <a:schemeClr val="bg2"/>
                </a:solidFill>
                <a:latin typeface="Trebuchet MS" pitchFamily="34" charset="0"/>
              </a:rPr>
              <a:t>© Copyright Khronos Group</a:t>
            </a:r>
            <a:r>
              <a:rPr lang="en-US" sz="1000" b="1" baseline="0" dirty="0">
                <a:solidFill>
                  <a:schemeClr val="bg2"/>
                </a:solidFill>
                <a:latin typeface="Trebuchet MS" pitchFamily="34" charset="0"/>
              </a:rPr>
              <a:t> </a:t>
            </a:r>
            <a:r>
              <a:rPr lang="en-US" sz="1000" b="1" dirty="0">
                <a:solidFill>
                  <a:schemeClr val="bg2"/>
                </a:solidFill>
                <a:latin typeface="Trebuchet MS" pitchFamily="34" charset="0"/>
              </a:rPr>
              <a:t>2017 - Page </a:t>
            </a:r>
            <a:fld id="{9539ED03-2A5D-463F-9377-F8D7665AFEA6}" type="slidenum">
              <a:rPr lang="en-US" sz="1000" b="1">
                <a:solidFill>
                  <a:schemeClr val="bg2"/>
                </a:solidFill>
                <a:latin typeface="Trebuchet MS" pitchFamily="34" charset="0"/>
              </a:rPr>
              <a:pPr algn="r" eaLnBrk="0" hangingPunct="0">
                <a:lnSpc>
                  <a:spcPct val="100000"/>
                </a:lnSpc>
                <a:defRPr/>
              </a:pPr>
              <a:t>‹#›</a:t>
            </a:fld>
            <a:endParaRPr lang="en-US" sz="1000" b="1" dirty="0">
              <a:solidFill>
                <a:schemeClr val="bg2"/>
              </a:solidFill>
              <a:latin typeface="Trebuchet MS" pitchFamily="34" charset="0"/>
            </a:endParaRPr>
          </a:p>
        </p:txBody>
      </p:sp>
      <p:pic>
        <p:nvPicPr>
          <p:cNvPr id="7" name="Picture 6" descr="Khronos_500px_Nov1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963278" y="4588874"/>
            <a:ext cx="2523366" cy="60080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0"/>
            <a:ext cx="609600" cy="6172200"/>
          </a:xfrm>
          <a:prstGeom prst="rect">
            <a:avLst/>
          </a:prstGeom>
          <a:gradFill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12000000" scaled="0"/>
          </a:gradFill>
          <a:ln w="25400" cap="flat" cmpd="sng" algn="ctr">
            <a:noFill/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8750" algn="l"/>
                <a:tab pos="1757363" algn="l"/>
                <a:tab pos="3357563" algn="l"/>
                <a:tab pos="4956175" algn="l"/>
                <a:tab pos="6553200" algn="l"/>
              </a:tabLst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Trebuchet MS" pitchFamily="34" charset="0"/>
              <a:ea typeface="ヒラギノ角ゴ ProN W3" charset="-128"/>
              <a:sym typeface="Myriad Set Text" charset="0"/>
            </a:endParaRPr>
          </a:p>
        </p:txBody>
      </p:sp>
      <p:pic>
        <p:nvPicPr>
          <p:cNvPr id="6" name="Picture 5" descr="Khronos_500px_Nov1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963278" y="4588874"/>
            <a:ext cx="2523366" cy="6008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0500"/>
            <a:ext cx="10058400" cy="633413"/>
          </a:xfrm>
        </p:spPr>
        <p:txBody>
          <a:bodyPr/>
          <a:lstStyle>
            <a:lvl1pPr>
              <a:defRPr>
                <a:latin typeface="Trebuchet MS" pitchFamily="34" charset="0"/>
                <a:cs typeface="Tahom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00100"/>
            <a:ext cx="10058400" cy="5029200"/>
          </a:xfrm>
        </p:spPr>
        <p:txBody>
          <a:bodyPr/>
          <a:lstStyle>
            <a:lvl1pPr>
              <a:lnSpc>
                <a:spcPct val="105000"/>
              </a:lnSpc>
              <a:defRPr sz="1800">
                <a:latin typeface="Trebuchet MS" pitchFamily="34" charset="0"/>
                <a:cs typeface="Tahoma" pitchFamily="34" charset="0"/>
              </a:defRPr>
            </a:lvl1pPr>
            <a:lvl2pPr>
              <a:lnSpc>
                <a:spcPct val="105000"/>
              </a:lnSpc>
              <a:defRPr sz="1800" b="0">
                <a:latin typeface="Trebuchet MS" pitchFamily="34" charset="0"/>
                <a:cs typeface="Tahoma" pitchFamily="34" charset="0"/>
              </a:defRPr>
            </a:lvl2pPr>
            <a:lvl3pPr>
              <a:lnSpc>
                <a:spcPct val="105000"/>
              </a:lnSpc>
              <a:defRPr sz="1600" b="0">
                <a:latin typeface="Trebuchet MS" pitchFamily="34" charset="0"/>
                <a:cs typeface="Tahoma" pitchFamily="34" charset="0"/>
              </a:defRPr>
            </a:lvl3pPr>
            <a:lvl4pPr>
              <a:lnSpc>
                <a:spcPct val="105000"/>
              </a:lnSpc>
              <a:defRPr sz="1600" b="0">
                <a:latin typeface="Trebuchet MS" pitchFamily="34" charset="0"/>
                <a:cs typeface="Tahoma" pitchFamily="34" charset="0"/>
              </a:defRPr>
            </a:lvl4pPr>
            <a:lvl5pPr>
              <a:lnSpc>
                <a:spcPct val="105000"/>
              </a:lnSpc>
              <a:defRPr sz="1600" b="0">
                <a:latin typeface="Trebuchet MS" pitchFamily="34" charset="0"/>
                <a:cs typeface="Tahom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64195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0" y="0"/>
            <a:ext cx="609600" cy="6172200"/>
          </a:xfrm>
          <a:prstGeom prst="rect">
            <a:avLst/>
          </a:prstGeom>
          <a:gradFill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12000000" scaled="0"/>
          </a:gradFill>
          <a:ln w="25400" cap="flat" cmpd="sng" algn="ctr">
            <a:noFill/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8750" algn="l"/>
                <a:tab pos="1757363" algn="l"/>
                <a:tab pos="3357563" algn="l"/>
                <a:tab pos="4956175" algn="l"/>
                <a:tab pos="6553200" algn="l"/>
              </a:tabLst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Trebuchet MS" pitchFamily="34" charset="0"/>
              <a:ea typeface="ヒラギノ角ゴ ProN W3" charset="-128"/>
              <a:sym typeface="Myriad Set Text" charset="0"/>
            </a:endParaRPr>
          </a:p>
        </p:txBody>
      </p:sp>
      <p:pic>
        <p:nvPicPr>
          <p:cNvPr id="7" name="Picture 6" descr="Khronos_500px_Nov1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963278" y="4588874"/>
            <a:ext cx="2523366" cy="6008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0500"/>
            <a:ext cx="9982200" cy="633413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913" tIns="48957" rIns="97913" bIns="48957" numCol="1" anchor="ctr" anchorCtr="0" compatLnSpc="1">
            <a:prstTxWarp prst="textNoShape">
              <a:avLst/>
            </a:prstTxWarp>
          </a:bodyPr>
          <a:lstStyle>
            <a:lvl1pPr>
              <a:defRPr lang="en-US" strike="noStrike" dirty="0">
                <a:effectLst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0"/>
            <a:ext cx="609600" cy="6172200"/>
          </a:xfrm>
          <a:prstGeom prst="rect">
            <a:avLst/>
          </a:prstGeom>
          <a:gradFill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12000000" scaled="0"/>
          </a:gradFill>
          <a:ln w="25400" cap="flat" cmpd="sng" algn="ctr">
            <a:noFill/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8750" algn="l"/>
                <a:tab pos="1757363" algn="l"/>
                <a:tab pos="3357563" algn="l"/>
                <a:tab pos="4956175" algn="l"/>
                <a:tab pos="6553200" algn="l"/>
              </a:tabLst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Trebuchet MS" pitchFamily="34" charset="0"/>
              <a:ea typeface="ヒラギノ角ゴ ProN W3" charset="-128"/>
              <a:sym typeface="Myriad Set Text" charset="0"/>
            </a:endParaRPr>
          </a:p>
        </p:txBody>
      </p:sp>
      <p:pic>
        <p:nvPicPr>
          <p:cNvPr id="9" name="Picture 8" descr="Khronos_500px_Nov1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963278" y="4588874"/>
            <a:ext cx="2523366" cy="6008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0500"/>
            <a:ext cx="10058400" cy="633413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913" tIns="48957" rIns="97913" bIns="48957" numCol="1" anchor="ctr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800100"/>
            <a:ext cx="2971800" cy="5029200"/>
          </a:xfrm>
        </p:spPr>
        <p:txBody>
          <a:bodyPr/>
          <a:lstStyle>
            <a:lvl1pPr>
              <a:defRPr lang="en-US" sz="1800" b="1" dirty="0" smtClean="0">
                <a:solidFill>
                  <a:schemeClr val="tx1"/>
                </a:solidFill>
                <a:latin typeface="Trebuchet MS" pitchFamily="34" charset="0"/>
                <a:ea typeface="ＭＳ Ｐゴシック" charset="-128"/>
                <a:cs typeface="Tahoma" pitchFamily="34" charset="0"/>
              </a:defRPr>
            </a:lvl1pPr>
            <a:lvl2pPr>
              <a:defRPr lang="en-US" sz="1800" b="0" dirty="0" smtClean="0">
                <a:solidFill>
                  <a:schemeClr val="tx1"/>
                </a:solidFill>
                <a:latin typeface="Trebuchet MS" pitchFamily="34" charset="0"/>
                <a:ea typeface="ＭＳ Ｐゴシック" charset="-128"/>
                <a:cs typeface="Tahoma" pitchFamily="34" charset="0"/>
              </a:defRPr>
            </a:lvl2pPr>
            <a:lvl3pPr>
              <a:defRPr sz="1600" b="0">
                <a:latin typeface="Trebuchet MS" pitchFamily="34" charset="0"/>
                <a:cs typeface="Tahoma" pitchFamily="34" charset="0"/>
              </a:defRPr>
            </a:lvl3pPr>
            <a:lvl4pPr>
              <a:defRPr sz="1600" b="0">
                <a:latin typeface="Trebuchet MS" pitchFamily="34" charset="0"/>
                <a:cs typeface="Tahoma" pitchFamily="34" charset="0"/>
              </a:defRPr>
            </a:lvl4pPr>
            <a:lvl5pPr>
              <a:defRPr sz="1600" b="0">
                <a:latin typeface="Trebuchet MS" pitchFamily="34" charset="0"/>
                <a:cs typeface="Tahom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843141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hor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0500"/>
            <a:ext cx="10058400" cy="633413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913" tIns="48957" rIns="97913" bIns="48957" numCol="1" anchor="ctr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859222"/>
            <a:ext cx="5715000" cy="5122478"/>
          </a:xfrm>
        </p:spPr>
        <p:txBody>
          <a:bodyPr/>
          <a:lstStyle>
            <a:lvl1pPr>
              <a:defRPr lang="en-US" sz="2000" b="1" dirty="0" smtClean="0">
                <a:solidFill>
                  <a:schemeClr val="tx1"/>
                </a:solidFill>
                <a:latin typeface="Trebuchet MS" pitchFamily="34" charset="0"/>
                <a:ea typeface="ＭＳ Ｐゴシック" charset="-128"/>
                <a:cs typeface="Tahoma" pitchFamily="34" charset="0"/>
              </a:defRPr>
            </a:lvl1pPr>
            <a:lvl2pPr>
              <a:defRPr lang="en-US" sz="2000" b="0" dirty="0" smtClean="0">
                <a:solidFill>
                  <a:schemeClr val="tx1"/>
                </a:solidFill>
                <a:latin typeface="Trebuchet MS" pitchFamily="34" charset="0"/>
                <a:ea typeface="ＭＳ Ｐゴシック" charset="-128"/>
                <a:cs typeface="Tahoma" pitchFamily="34" charset="0"/>
              </a:defRPr>
            </a:lvl2pPr>
            <a:lvl3pPr>
              <a:defRPr sz="1800" b="0">
                <a:latin typeface="Trebuchet MS" pitchFamily="34" charset="0"/>
                <a:cs typeface="Tahoma" pitchFamily="34" charset="0"/>
              </a:defRPr>
            </a:lvl3pPr>
            <a:lvl4pPr>
              <a:defRPr sz="1800" b="0">
                <a:latin typeface="Trebuchet MS" pitchFamily="34" charset="0"/>
                <a:cs typeface="Tahoma" pitchFamily="34" charset="0"/>
              </a:defRPr>
            </a:lvl4pPr>
            <a:lvl5pPr>
              <a:defRPr sz="1800" b="0">
                <a:latin typeface="Trebuchet MS" pitchFamily="34" charset="0"/>
                <a:cs typeface="Tahom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0"/>
            <a:ext cx="609600" cy="6172200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10800000" scaled="1"/>
            <a:tileRect/>
          </a:gradFill>
          <a:ln w="25400" cap="flat" cmpd="sng" algn="ctr">
            <a:noFill/>
            <a:prstDash val="solid"/>
            <a:round/>
            <a:headEnd type="oval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8750" algn="l"/>
                <a:tab pos="1757363" algn="l"/>
                <a:tab pos="3357563" algn="l"/>
                <a:tab pos="4956175" algn="l"/>
                <a:tab pos="6553200" algn="l"/>
              </a:tabLst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Trebuchet MS" pitchFamily="34" charset="0"/>
              <a:ea typeface="ヒラギノ角ゴ ProN W3" charset="-128"/>
              <a:sym typeface="Myriad Set Text" charset="0"/>
            </a:endParaRPr>
          </a:p>
        </p:txBody>
      </p:sp>
      <p:pic>
        <p:nvPicPr>
          <p:cNvPr id="7" name="Picture 6" descr="Khronos-1500-Transparent-Aug08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881095" y="4662422"/>
            <a:ext cx="2379816" cy="50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44311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Blank" type="blank">
  <p:cSld name="8 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0" y="0"/>
            <a:ext cx="609480" cy="6172200"/>
          </a:xfrm>
          <a:prstGeom prst="rect">
            <a:avLst/>
          </a:prstGeom>
          <a:gradFill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12000000" scaled="0"/>
          </a:gradFill>
          <a:ln>
            <a:noFill/>
          </a:ln>
        </p:spPr>
        <p:txBody>
          <a:bodyPr spcFirstLastPara="1" wrap="square" lIns="91440" tIns="45690" rIns="91440" bIns="45690" anchor="t" anchorCtr="0">
            <a:noAutofit/>
          </a:bodyPr>
          <a:lstStyle/>
          <a:p>
            <a:pPr marL="0" marR="0" lvl="0" indent="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 Narrow"/>
              <a:buNone/>
            </a:pPr>
            <a:endParaRPr sz="36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5" name="Shape 45" descr="Khronos_500px_Nov1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-963277" y="4588874"/>
            <a:ext cx="2523365" cy="6008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572514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640080" y="266700"/>
            <a:ext cx="10332720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913" tIns="48957" rIns="97913" bIns="4895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46043" y="952500"/>
            <a:ext cx="10326757" cy="4808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7913" tIns="48957" rIns="97913" bIns="489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886200" y="5981700"/>
            <a:ext cx="7046596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192" tIns="22596" rIns="45192" bIns="22596"/>
          <a:lstStyle/>
          <a:p>
            <a:pPr algn="r" eaLnBrk="0" hangingPunct="0">
              <a:lnSpc>
                <a:spcPct val="100000"/>
              </a:lnSpc>
              <a:defRPr/>
            </a:pPr>
            <a:r>
              <a:rPr lang="en-US" sz="1000" b="1" dirty="0">
                <a:solidFill>
                  <a:schemeClr val="bg2"/>
                </a:solidFill>
                <a:latin typeface="Trebuchet MS" pitchFamily="34" charset="0"/>
              </a:rPr>
              <a:t>© Copyright Khronos™ Group</a:t>
            </a:r>
            <a:r>
              <a:rPr lang="en-US" sz="1000" b="1" baseline="0" dirty="0">
                <a:solidFill>
                  <a:schemeClr val="bg2"/>
                </a:solidFill>
                <a:latin typeface="Trebuchet MS" pitchFamily="34" charset="0"/>
              </a:rPr>
              <a:t> </a:t>
            </a:r>
            <a:r>
              <a:rPr lang="en-US" sz="1000" b="1" dirty="0">
                <a:solidFill>
                  <a:schemeClr val="bg2"/>
                </a:solidFill>
                <a:latin typeface="Trebuchet MS" pitchFamily="34" charset="0"/>
              </a:rPr>
              <a:t>2018 - Page </a:t>
            </a:r>
            <a:fld id="{9539ED03-2A5D-463F-9377-F8D7665AFEA6}" type="slidenum">
              <a:rPr lang="en-US" sz="1000" b="1">
                <a:solidFill>
                  <a:schemeClr val="bg2"/>
                </a:solidFill>
                <a:latin typeface="Trebuchet MS" pitchFamily="34" charset="0"/>
              </a:rPr>
              <a:pPr algn="r" eaLnBrk="0" hangingPunct="0">
                <a:lnSpc>
                  <a:spcPct val="100000"/>
                </a:lnSpc>
                <a:defRPr/>
              </a:pPr>
              <a:t>‹#›</a:t>
            </a:fld>
            <a:endParaRPr lang="en-US" sz="1000" b="1" dirty="0">
              <a:solidFill>
                <a:schemeClr val="bg2"/>
              </a:solidFill>
              <a:latin typeface="Trebuchet MS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63" r:id="rId2"/>
    <p:sldLayoutId id="2147483802" r:id="rId3"/>
    <p:sldLayoutId id="2147483773" r:id="rId4"/>
    <p:sldLayoutId id="2147483801" r:id="rId5"/>
    <p:sldLayoutId id="2147483803" r:id="rId6"/>
    <p:sldLayoutId id="2147483804" r:id="rId7"/>
  </p:sldLayoutIdLst>
  <p:transition>
    <p:fade/>
  </p:transition>
  <p:txStyles>
    <p:titleStyle>
      <a:lvl1pPr algn="l" defTabSz="978105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tx1"/>
          </a:solidFill>
          <a:effectLst/>
          <a:latin typeface="Trebuchet MS" pitchFamily="34" charset="0"/>
          <a:ea typeface="ＭＳ Ｐゴシック" charset="-128"/>
          <a:cs typeface="Tahoma" pitchFamily="34" charset="0"/>
        </a:defRPr>
      </a:lvl1pPr>
      <a:lvl2pPr algn="l" defTabSz="978105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ＭＳ Ｐゴシック" charset="-128"/>
        </a:defRPr>
      </a:lvl2pPr>
      <a:lvl3pPr algn="l" defTabSz="978105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ＭＳ Ｐゴシック" charset="-128"/>
        </a:defRPr>
      </a:lvl3pPr>
      <a:lvl4pPr algn="l" defTabSz="978105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ＭＳ Ｐゴシック" charset="-128"/>
        </a:defRPr>
      </a:lvl4pPr>
      <a:lvl5pPr algn="l" defTabSz="978105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ＭＳ Ｐゴシック" charset="-128"/>
        </a:defRPr>
      </a:lvl5pPr>
      <a:lvl6pPr marL="226041" algn="l" defTabSz="979512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6pPr>
      <a:lvl7pPr marL="452082" algn="l" defTabSz="979512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7pPr>
      <a:lvl8pPr marL="678124" algn="l" defTabSz="979512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8pPr>
      <a:lvl9pPr marL="904165" algn="l" defTabSz="979512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9pPr>
    </p:titleStyle>
    <p:bodyStyle>
      <a:lvl1pPr marL="179502" indent="-179502" algn="l" defTabSz="978105" rtl="0" eaLnBrk="0" fontAlgn="base" hangingPunct="0">
        <a:lnSpc>
          <a:spcPct val="105000"/>
        </a:lnSpc>
        <a:spcBef>
          <a:spcPct val="25000"/>
        </a:spcBef>
        <a:spcAft>
          <a:spcPct val="0"/>
        </a:spcAft>
        <a:buClr>
          <a:srgbClr val="FF0000"/>
        </a:buClr>
        <a:buChar char="•"/>
        <a:defRPr lang="en-US" sz="2000" b="1" dirty="0" smtClean="0">
          <a:solidFill>
            <a:schemeClr val="tx1"/>
          </a:solidFill>
          <a:latin typeface="Trebuchet MS" pitchFamily="34" charset="0"/>
          <a:ea typeface="ＭＳ Ｐゴシック" charset="-128"/>
          <a:cs typeface="Tahoma" pitchFamily="34" charset="0"/>
        </a:defRPr>
      </a:lvl1pPr>
      <a:lvl2pPr marL="489053" indent="-184998" algn="l" defTabSz="978105" rtl="0" eaLnBrk="0" fontAlgn="base" hangingPunct="0">
        <a:lnSpc>
          <a:spcPct val="105000"/>
        </a:lnSpc>
        <a:spcBef>
          <a:spcPct val="0"/>
        </a:spcBef>
        <a:spcAft>
          <a:spcPct val="0"/>
        </a:spcAft>
        <a:buClr>
          <a:srgbClr val="FF0000"/>
        </a:buClr>
        <a:buFont typeface="Times New Roman" pitchFamily="18" charset="0"/>
        <a:buChar char="-"/>
        <a:defRPr lang="en-US" sz="2000" b="0" dirty="0" smtClean="0">
          <a:solidFill>
            <a:schemeClr val="tx1"/>
          </a:solidFill>
          <a:latin typeface="Trebuchet MS" pitchFamily="34" charset="0"/>
          <a:ea typeface="ＭＳ Ｐゴシック" charset="-128"/>
          <a:cs typeface="Tahoma" pitchFamily="34" charset="0"/>
        </a:defRPr>
      </a:lvl2pPr>
      <a:lvl3pPr marL="798603" indent="-184998" algn="l" defTabSz="978105" rtl="0" eaLnBrk="0" fontAlgn="base" hangingPunct="0">
        <a:lnSpc>
          <a:spcPct val="105000"/>
        </a:lnSpc>
        <a:spcBef>
          <a:spcPct val="0"/>
        </a:spcBef>
        <a:spcAft>
          <a:spcPct val="0"/>
        </a:spcAft>
        <a:buClr>
          <a:srgbClr val="FF0000"/>
        </a:buClr>
        <a:buFont typeface="Times New Roman" pitchFamily="18" charset="0"/>
        <a:buChar char="-"/>
        <a:defRPr lang="en-US" sz="2000" b="0" dirty="0" smtClean="0">
          <a:solidFill>
            <a:schemeClr val="tx1"/>
          </a:solidFill>
          <a:latin typeface="Trebuchet MS" pitchFamily="34" charset="0"/>
          <a:ea typeface="ＭＳ Ｐゴシック" charset="-128"/>
          <a:cs typeface="Tahoma" pitchFamily="34" charset="0"/>
        </a:defRPr>
      </a:lvl3pPr>
      <a:lvl4pPr marL="1098995" indent="-177671" algn="l" defTabSz="978105" rtl="0" eaLnBrk="0" fontAlgn="base" hangingPunct="0">
        <a:lnSpc>
          <a:spcPct val="105000"/>
        </a:lnSpc>
        <a:spcBef>
          <a:spcPct val="0"/>
        </a:spcBef>
        <a:spcAft>
          <a:spcPct val="0"/>
        </a:spcAft>
        <a:buClr>
          <a:srgbClr val="FF0000"/>
        </a:buClr>
        <a:buFont typeface="Times New Roman" pitchFamily="18" charset="0"/>
        <a:buChar char="-"/>
        <a:defRPr lang="en-US" sz="2000" b="0" dirty="0" smtClean="0">
          <a:solidFill>
            <a:schemeClr val="tx1"/>
          </a:solidFill>
          <a:latin typeface="Trebuchet MS" pitchFamily="34" charset="0"/>
          <a:ea typeface="ＭＳ Ｐゴシック" charset="-128"/>
          <a:cs typeface="Tahoma" pitchFamily="34" charset="0"/>
        </a:defRPr>
      </a:lvl4pPr>
      <a:lvl5pPr marL="1408545" indent="-184998" algn="l" defTabSz="978105" rtl="0" eaLnBrk="0" fontAlgn="base" hangingPunct="0">
        <a:lnSpc>
          <a:spcPct val="105000"/>
        </a:lnSpc>
        <a:spcBef>
          <a:spcPct val="0"/>
        </a:spcBef>
        <a:spcAft>
          <a:spcPct val="0"/>
        </a:spcAft>
        <a:buClr>
          <a:srgbClr val="FF0000"/>
        </a:buClr>
        <a:buFont typeface="Times New Roman" pitchFamily="18" charset="0"/>
        <a:buChar char="-"/>
        <a:defRPr lang="en-US" sz="2000" b="0" dirty="0" smtClean="0">
          <a:solidFill>
            <a:schemeClr val="tx1"/>
          </a:solidFill>
          <a:latin typeface="Trebuchet MS" pitchFamily="34" charset="0"/>
          <a:ea typeface="ＭＳ Ｐゴシック" charset="-128"/>
          <a:cs typeface="Tahoma" pitchFamily="34" charset="0"/>
        </a:defRPr>
      </a:lvl5pPr>
      <a:lvl6pPr marL="1635659" indent="-186798" algn="l" defTabSz="979512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FF0000"/>
        </a:buClr>
        <a:buFont typeface="Times New Roman" pitchFamily="18" charset="0"/>
        <a:buChar char="-"/>
        <a:defRPr sz="1500">
          <a:solidFill>
            <a:schemeClr val="tx1"/>
          </a:solidFill>
          <a:latin typeface="+mn-lt"/>
        </a:defRPr>
      </a:lvl6pPr>
      <a:lvl7pPr marL="1861700" indent="-186798" algn="l" defTabSz="979512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FF0000"/>
        </a:buClr>
        <a:buFont typeface="Times New Roman" pitchFamily="18" charset="0"/>
        <a:buChar char="-"/>
        <a:defRPr sz="1500">
          <a:solidFill>
            <a:schemeClr val="tx1"/>
          </a:solidFill>
          <a:latin typeface="+mn-lt"/>
        </a:defRPr>
      </a:lvl7pPr>
      <a:lvl8pPr marL="2087741" indent="-186798" algn="l" defTabSz="979512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FF0000"/>
        </a:buClr>
        <a:buFont typeface="Times New Roman" pitchFamily="18" charset="0"/>
        <a:buChar char="-"/>
        <a:defRPr sz="1500">
          <a:solidFill>
            <a:schemeClr val="tx1"/>
          </a:solidFill>
          <a:latin typeface="+mn-lt"/>
        </a:defRPr>
      </a:lvl8pPr>
      <a:lvl9pPr marL="2313783" indent="-186798" algn="l" defTabSz="979512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FF0000"/>
        </a:buClr>
        <a:buFont typeface="Times New Roman" pitchFamily="18" charset="0"/>
        <a:buChar char="-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226041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6041" algn="l" defTabSz="226041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2082" algn="l" defTabSz="226041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78124" algn="l" defTabSz="226041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04165" algn="l" defTabSz="226041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30206" algn="l" defTabSz="226041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56247" algn="l" defTabSz="226041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582288" algn="l" defTabSz="226041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08330" algn="l" defTabSz="226041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mailto:ntrevett@nvidia.com" TargetMode="External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hronos.org/registry/spir-v/papers/WhitePaper.pdf" TargetMode="Externa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6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hronosGroup/SPIRV-LLVM-Translator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6.jpeg"/><Relationship Id="rId7" Type="http://schemas.openxmlformats.org/officeDocument/2006/relationships/image" Target="../media/image6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4.png"/><Relationship Id="rId9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hyperlink" Target="http://sycl.tech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6.jpeg"/><Relationship Id="rId7" Type="http://schemas.openxmlformats.org/officeDocument/2006/relationships/image" Target="../media/image6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4.png"/><Relationship Id="rId9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61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jp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8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jpg"/><Relationship Id="rId15" Type="http://schemas.openxmlformats.org/officeDocument/2006/relationships/image" Target="../media/image80.jp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vulkan.gpuinfo.org/" TargetMode="External"/><Relationship Id="rId13" Type="http://schemas.openxmlformats.org/officeDocument/2006/relationships/image" Target="../media/image91.png"/><Relationship Id="rId18" Type="http://schemas.openxmlformats.org/officeDocument/2006/relationships/image" Target="../media/image95.png"/><Relationship Id="rId26" Type="http://schemas.openxmlformats.org/officeDocument/2006/relationships/image" Target="../media/image73.png"/><Relationship Id="rId3" Type="http://schemas.openxmlformats.org/officeDocument/2006/relationships/image" Target="../media/image82.png"/><Relationship Id="rId21" Type="http://schemas.openxmlformats.org/officeDocument/2006/relationships/image" Target="../media/image98.png"/><Relationship Id="rId7" Type="http://schemas.openxmlformats.org/officeDocument/2006/relationships/image" Target="../media/image86.png"/><Relationship Id="rId12" Type="http://schemas.openxmlformats.org/officeDocument/2006/relationships/image" Target="../media/image90.png"/><Relationship Id="rId17" Type="http://schemas.openxmlformats.org/officeDocument/2006/relationships/image" Target="../media/image94.png"/><Relationship Id="rId25" Type="http://schemas.openxmlformats.org/officeDocument/2006/relationships/image" Target="../media/image101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29" Type="http://schemas.openxmlformats.org/officeDocument/2006/relationships/image" Target="../media/image10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11" Type="http://schemas.openxmlformats.org/officeDocument/2006/relationships/image" Target="../media/image89.png"/><Relationship Id="rId24" Type="http://schemas.openxmlformats.org/officeDocument/2006/relationships/image" Target="../media/image75.png"/><Relationship Id="rId32" Type="http://schemas.openxmlformats.org/officeDocument/2006/relationships/image" Target="../media/image106.jpg"/><Relationship Id="rId5" Type="http://schemas.openxmlformats.org/officeDocument/2006/relationships/image" Target="../media/image84.png"/><Relationship Id="rId15" Type="http://schemas.openxmlformats.org/officeDocument/2006/relationships/image" Target="../media/image61.png"/><Relationship Id="rId23" Type="http://schemas.openxmlformats.org/officeDocument/2006/relationships/image" Target="../media/image100.png"/><Relationship Id="rId28" Type="http://schemas.openxmlformats.org/officeDocument/2006/relationships/image" Target="../media/image102.png"/><Relationship Id="rId10" Type="http://schemas.openxmlformats.org/officeDocument/2006/relationships/image" Target="../media/image88.png"/><Relationship Id="rId19" Type="http://schemas.openxmlformats.org/officeDocument/2006/relationships/image" Target="../media/image96.png"/><Relationship Id="rId31" Type="http://schemas.openxmlformats.org/officeDocument/2006/relationships/image" Target="../media/image105.png"/><Relationship Id="rId4" Type="http://schemas.openxmlformats.org/officeDocument/2006/relationships/image" Target="../media/image83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Relationship Id="rId22" Type="http://schemas.openxmlformats.org/officeDocument/2006/relationships/image" Target="../media/image99.png"/><Relationship Id="rId27" Type="http://schemas.openxmlformats.org/officeDocument/2006/relationships/image" Target="../media/image74.png"/><Relationship Id="rId30" Type="http://schemas.openxmlformats.org/officeDocument/2006/relationships/image" Target="../media/image10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110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7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2.png"/><Relationship Id="rId5" Type="http://schemas.openxmlformats.org/officeDocument/2006/relationships/hyperlink" Target="https://github.com/gfx-rs/portability" TargetMode="External"/><Relationship Id="rId4" Type="http://schemas.openxmlformats.org/officeDocument/2006/relationships/hyperlink" Target="https://github.com/gfx-rs/gfx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oogle/clspv" TargetMode="External"/><Relationship Id="rId3" Type="http://schemas.openxmlformats.org/officeDocument/2006/relationships/image" Target="../media/image58.jpg"/><Relationship Id="rId7" Type="http://schemas.openxmlformats.org/officeDocument/2006/relationships/image" Target="../media/image11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61.png"/><Relationship Id="rId9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6.jpeg"/><Relationship Id="rId7" Type="http://schemas.openxmlformats.org/officeDocument/2006/relationships/image" Target="../media/image6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4.png"/><Relationship Id="rId9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khronos.org/opencl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jpeg"/><Relationship Id="rId13" Type="http://schemas.openxmlformats.org/officeDocument/2006/relationships/image" Target="../media/image129.png"/><Relationship Id="rId3" Type="http://schemas.openxmlformats.org/officeDocument/2006/relationships/image" Target="../media/image119.jpeg"/><Relationship Id="rId7" Type="http://schemas.openxmlformats.org/officeDocument/2006/relationships/image" Target="../media/image123.png"/><Relationship Id="rId12" Type="http://schemas.openxmlformats.org/officeDocument/2006/relationships/image" Target="../media/image12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2.png"/><Relationship Id="rId11" Type="http://schemas.openxmlformats.org/officeDocument/2006/relationships/image" Target="../media/image127.jpeg"/><Relationship Id="rId5" Type="http://schemas.openxmlformats.org/officeDocument/2006/relationships/image" Target="../media/image121.png"/><Relationship Id="rId15" Type="http://schemas.openxmlformats.org/officeDocument/2006/relationships/image" Target="../media/image131.png"/><Relationship Id="rId10" Type="http://schemas.openxmlformats.org/officeDocument/2006/relationships/image" Target="../media/image126.jpeg"/><Relationship Id="rId4" Type="http://schemas.openxmlformats.org/officeDocument/2006/relationships/image" Target="../media/image120.png"/><Relationship Id="rId9" Type="http://schemas.openxmlformats.org/officeDocument/2006/relationships/image" Target="../media/image125.jpeg"/><Relationship Id="rId14" Type="http://schemas.openxmlformats.org/officeDocument/2006/relationships/image" Target="../media/image13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6.jpeg"/><Relationship Id="rId7" Type="http://schemas.openxmlformats.org/officeDocument/2006/relationships/hyperlink" Target="https://www.khronos.org/advisors/kscaf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esin.org.uk/" TargetMode="External"/><Relationship Id="rId5" Type="http://schemas.openxmlformats.org/officeDocument/2006/relationships/image" Target="../media/image130.pn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ntrevett@nvidia.co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hronos.org/opencl/resources/opencl-applications-using-opencl" TargetMode="External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hyperlink" Target="http://www.google.com/imgres?imgurl=http://www.evafedoramx.org/wp-content/uploads/2012/09/Logo-Gimp.png&amp;imgrefurl=http://www.evafedoramx.org/2011/10/22/alternativas-libres-a-herramientas-privativas/&amp;docid=lw631MBGbbWMKM&amp;tbnid=gWQaxmY2sehNfM&amp;w=500&amp;h=500&amp;ei=2DFjUdGOIOGEyAHsoYGYDw&amp;ved=0CAMQxiAwAQ&amp;iact=ricl" TargetMode="External"/><Relationship Id="rId21" Type="http://schemas.openxmlformats.org/officeDocument/2006/relationships/image" Target="../media/image28.png"/><Relationship Id="rId7" Type="http://schemas.microsoft.com/office/2007/relationships/hdphoto" Target="../media/hdphoto1.wdp"/><Relationship Id="rId12" Type="http://schemas.openxmlformats.org/officeDocument/2006/relationships/image" Target="../media/image19.tiff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5" Type="http://schemas.openxmlformats.org/officeDocument/2006/relationships/image" Target="../media/image14.jpe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3.jpe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6.jpe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11" Type="http://schemas.openxmlformats.org/officeDocument/2006/relationships/image" Target="../media/image37.gif"/><Relationship Id="rId5" Type="http://schemas.openxmlformats.org/officeDocument/2006/relationships/image" Target="../media/image33.png"/><Relationship Id="rId10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9.png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12" Type="http://schemas.openxmlformats.org/officeDocument/2006/relationships/image" Target="../media/image48.png"/><Relationship Id="rId17" Type="http://schemas.openxmlformats.org/officeDocument/2006/relationships/image" Target="../media/image53.tiff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jpeg"/><Relationship Id="rId4" Type="http://schemas.openxmlformats.org/officeDocument/2006/relationships/image" Target="../media/image40.png"/><Relationship Id="rId9" Type="http://schemas.openxmlformats.org/officeDocument/2006/relationships/image" Target="../media/image45.gif"/><Relationship Id="rId14" Type="http://schemas.openxmlformats.org/officeDocument/2006/relationships/image" Target="../media/image5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143000" y="992255"/>
            <a:ext cx="8994827" cy="174929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8750" algn="l"/>
                <a:tab pos="1757363" algn="l"/>
                <a:tab pos="3357563" algn="l"/>
                <a:tab pos="4956175" algn="l"/>
                <a:tab pos="6553200" algn="l"/>
              </a:tabLst>
            </a:pPr>
            <a:endParaRPr kumimoji="0" 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4226118" y="2301355"/>
            <a:ext cx="5486400" cy="255396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600" b="1" dirty="0">
                <a:solidFill>
                  <a:schemeClr val="tx1"/>
                </a:solidFill>
                <a:latin typeface="Trebuchet MS" panose="020B0603020202020204" pitchFamily="34" charset="0"/>
              </a:rPr>
              <a:t>OpenCL and Ecosystem</a:t>
            </a:r>
            <a:br>
              <a:rPr lang="en-US" sz="3600" b="1" dirty="0">
                <a:solidFill>
                  <a:schemeClr val="tx1"/>
                </a:solidFill>
                <a:latin typeface="Trebuchet MS" panose="020B0603020202020204" pitchFamily="34" charset="0"/>
              </a:rPr>
            </a:br>
            <a:r>
              <a:rPr lang="en-US" sz="2800" b="1" dirty="0">
                <a:solidFill>
                  <a:schemeClr val="tx1"/>
                </a:solidFill>
                <a:latin typeface="Trebuchet MS" panose="020B0603020202020204" pitchFamily="34" charset="0"/>
              </a:rPr>
              <a:t>State of the Nation</a:t>
            </a:r>
          </a:p>
          <a:p>
            <a:pPr algn="r"/>
            <a:r>
              <a:rPr lang="en-US" sz="2000" b="1" dirty="0">
                <a:solidFill>
                  <a:schemeClr val="tx1"/>
                </a:solidFill>
                <a:latin typeface="Trebuchet MS" panose="020B0603020202020204" pitchFamily="34" charset="0"/>
                <a:cs typeface="Tahoma" pitchFamily="34" charset="0"/>
              </a:rPr>
              <a:t>Neil Trevett | Khronos President</a:t>
            </a:r>
          </a:p>
          <a:p>
            <a:pPr algn="r">
              <a:lnSpc>
                <a:spcPct val="80000"/>
              </a:lnSpc>
              <a:spcBef>
                <a:spcPts val="600"/>
              </a:spcBef>
            </a:pPr>
            <a:r>
              <a:rPr lang="en-US" sz="2000" b="1" dirty="0">
                <a:solidFill>
                  <a:schemeClr val="tx1"/>
                </a:solidFill>
                <a:latin typeface="Trebuchet MS" panose="020B0603020202020204" pitchFamily="34" charset="0"/>
                <a:cs typeface="Tahoma" pitchFamily="34" charset="0"/>
              </a:rPr>
              <a:t>NVIDIA Vice President Developer Ecosystem</a:t>
            </a:r>
          </a:p>
          <a:p>
            <a:pPr algn="r">
              <a:lnSpc>
                <a:spcPct val="80000"/>
              </a:lnSpc>
              <a:spcBef>
                <a:spcPts val="600"/>
              </a:spcBef>
            </a:pPr>
            <a:r>
              <a:rPr lang="en-US" sz="2000" b="1" dirty="0">
                <a:solidFill>
                  <a:schemeClr val="tx1"/>
                </a:solidFill>
                <a:latin typeface="Trebuchet MS" panose="020B0603020202020204" pitchFamily="34" charset="0"/>
                <a:cs typeface="Tahoma" pitchFamily="34" charset="0"/>
              </a:rPr>
              <a:t>OpenCL Working Group Chair</a:t>
            </a:r>
          </a:p>
          <a:p>
            <a:pPr algn="r">
              <a:lnSpc>
                <a:spcPct val="80000"/>
              </a:lnSpc>
              <a:spcBef>
                <a:spcPts val="600"/>
              </a:spcBef>
            </a:pPr>
            <a:r>
              <a:rPr lang="en-US" sz="2000" b="1" dirty="0">
                <a:solidFill>
                  <a:schemeClr val="tx1"/>
                </a:solidFill>
                <a:latin typeface="Trebuchet MS" panose="020B0603020202020204" pitchFamily="34" charset="0"/>
                <a:cs typeface="Tahoma" pitchFamily="34" charset="0"/>
                <a:hlinkClick r:id="rId3"/>
              </a:rPr>
              <a:t>ntrevett@nvidia.com</a:t>
            </a:r>
            <a:r>
              <a:rPr lang="en-US" sz="2000" b="1" dirty="0">
                <a:solidFill>
                  <a:schemeClr val="tx1"/>
                </a:solidFill>
                <a:latin typeface="Trebuchet MS" panose="020B0603020202020204" pitchFamily="34" charset="0"/>
                <a:cs typeface="Tahoma" pitchFamily="34" charset="0"/>
              </a:rPr>
              <a:t> | </a:t>
            </a:r>
            <a:r>
              <a:rPr lang="en-US" sz="2000" b="1" u="sng" dirty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  <a:cs typeface="Tahoma" pitchFamily="34" charset="0"/>
              </a:rPr>
              <a:t>@neilt3d</a:t>
            </a:r>
          </a:p>
          <a:p>
            <a:pPr algn="r"/>
            <a:r>
              <a:rPr lang="en-US" sz="2000" b="1" dirty="0">
                <a:solidFill>
                  <a:schemeClr val="tx1"/>
                </a:solidFill>
                <a:latin typeface="Trebuchet MS" panose="020B0603020202020204" pitchFamily="34" charset="0"/>
                <a:cs typeface="Tahoma" pitchFamily="34" charset="0"/>
              </a:rPr>
              <a:t>Oxford, May 2018</a:t>
            </a:r>
            <a:endParaRPr lang="en-US" sz="2000" b="1" u="sng" dirty="0">
              <a:solidFill>
                <a:schemeClr val="accent6">
                  <a:lumMod val="75000"/>
                </a:schemeClr>
              </a:solidFill>
              <a:latin typeface="Trebuchet MS" panose="020B0603020202020204" pitchFamily="34" charset="0"/>
              <a:cs typeface="Tahoma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104900"/>
            <a:ext cx="4876800" cy="1161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274911"/>
            <a:ext cx="2276576" cy="1138288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07" y="703343"/>
            <a:ext cx="2424763" cy="1102165"/>
          </a:xfrm>
          <a:prstGeom prst="rect">
            <a:avLst/>
          </a:prstGeom>
        </p:spPr>
      </p:pic>
      <p:pic>
        <p:nvPicPr>
          <p:cNvPr id="12" name="Picture 13" descr="OpenCL_Logo_RGB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102099"/>
            <a:ext cx="1766840" cy="187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http://ebmedia.eventbrite.com/s3-build/images/4764625/56696187511/1/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985" y="5082939"/>
            <a:ext cx="2702118" cy="66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909095"/>
      </p:ext>
    </p:extLst>
  </p:cSld>
  <p:clrMapOvr>
    <a:masterClrMapping/>
  </p:clrMapOvr>
  <p:transition spd="slow">
    <p:strips dir="r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Extract 8"/>
          <p:cNvSpPr/>
          <p:nvPr/>
        </p:nvSpPr>
        <p:spPr bwMode="auto">
          <a:xfrm rot="5400000">
            <a:off x="6082272" y="3485379"/>
            <a:ext cx="1693000" cy="1981818"/>
          </a:xfrm>
          <a:prstGeom prst="flowChartExtract">
            <a:avLst/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noFill/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8750" algn="l"/>
                <a:tab pos="1757363" algn="l"/>
                <a:tab pos="3357563" algn="l"/>
                <a:tab pos="4956175" algn="l"/>
                <a:tab pos="6553200" algn="l"/>
              </a:tabLst>
            </a:pPr>
            <a:endParaRPr lang="en-US" sz="1600" b="1" dirty="0">
              <a:solidFill>
                <a:srgbClr val="0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" name="Flowchart: Collate 5"/>
          <p:cNvSpPr/>
          <p:nvPr/>
        </p:nvSpPr>
        <p:spPr bwMode="auto">
          <a:xfrm>
            <a:off x="6790026" y="3298659"/>
            <a:ext cx="2125374" cy="2355259"/>
          </a:xfrm>
          <a:prstGeom prst="flowChartCollate">
            <a:avLst/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noFill/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8750" algn="l"/>
                <a:tab pos="1757363" algn="l"/>
                <a:tab pos="3357563" algn="l"/>
                <a:tab pos="4956175" algn="l"/>
                <a:tab pos="6553200" algn="l"/>
              </a:tabLst>
            </a:pPr>
            <a:endParaRPr lang="en-US" sz="1600" b="1" dirty="0">
              <a:solidFill>
                <a:srgbClr val="0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SPIR-V Transforms the Language Ecosystem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52024"/>
            <a:ext cx="10058400" cy="2386476"/>
          </a:xfrm>
        </p:spPr>
        <p:txBody>
          <a:bodyPr/>
          <a:lstStyle/>
          <a:p>
            <a:r>
              <a:rPr lang="en-US" dirty="0"/>
              <a:t>First multi-API, intermediate language for parallel compute and graphics</a:t>
            </a:r>
          </a:p>
          <a:p>
            <a:pPr lvl="1"/>
            <a:r>
              <a:rPr lang="en-US" dirty="0"/>
              <a:t>Natively represents structures in shader and kernel languages</a:t>
            </a:r>
          </a:p>
          <a:p>
            <a:pPr lvl="1"/>
            <a:r>
              <a:rPr lang="en-US" dirty="0">
                <a:hlinkClick r:id="rId3"/>
              </a:rPr>
              <a:t>https://www.khronos.org/registry/spir-v/papers/WhitePaper.pdf</a:t>
            </a:r>
            <a:r>
              <a:rPr lang="en-US" dirty="0"/>
              <a:t> </a:t>
            </a:r>
          </a:p>
          <a:p>
            <a:r>
              <a:rPr lang="en-US" dirty="0"/>
              <a:t>Compiler IR for OpenCL, Vulkan and OpenGL</a:t>
            </a:r>
          </a:p>
          <a:p>
            <a:pPr lvl="1"/>
            <a:r>
              <a:rPr lang="en-US" dirty="0"/>
              <a:t>Easy to parse - just a stream of words</a:t>
            </a:r>
          </a:p>
          <a:p>
            <a:pPr lvl="1"/>
            <a:r>
              <a:rPr lang="en-US" dirty="0"/>
              <a:t>Easy to transform – e.g. designed to be easy to convert to and from LLVM IR</a:t>
            </a:r>
          </a:p>
          <a:p>
            <a:pPr lvl="1"/>
            <a:r>
              <a:rPr lang="en-US" dirty="0"/>
              <a:t>Easy to manipulate and optimize - Static Single Assignment form</a:t>
            </a:r>
          </a:p>
          <a:p>
            <a:pPr lvl="1"/>
            <a:endParaRPr lang="en-US" dirty="0"/>
          </a:p>
          <a:p>
            <a:pPr marL="304055" lvl="1" indent="0">
              <a:buNone/>
            </a:pPr>
            <a:endParaRPr lang="en-US" dirty="0"/>
          </a:p>
          <a:p>
            <a:pPr marL="304055" lvl="1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6379371" y="3306258"/>
            <a:ext cx="2943281" cy="45794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Diverse Languages </a:t>
            </a:r>
            <a:br>
              <a:rPr lang="en-US" sz="1200" b="1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200" b="1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and Frameworks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6249865" y="4942699"/>
            <a:ext cx="3238482" cy="64075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Hardware </a:t>
            </a:r>
            <a:br>
              <a:rPr lang="en-US" sz="1200" b="1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200" b="1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runtimes on</a:t>
            </a:r>
            <a:br>
              <a:rPr lang="en-US" sz="1200" b="1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200" b="1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multiple architectures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5937863" y="4110227"/>
            <a:ext cx="1231893" cy="64075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Tools for</a:t>
            </a:r>
            <a:br>
              <a:rPr lang="en-US" sz="1200" b="1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200" b="1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analysis and optimization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626" y="3977518"/>
            <a:ext cx="1833258" cy="916629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15" name="TextBox 14"/>
          <p:cNvSpPr txBox="1"/>
          <p:nvPr/>
        </p:nvSpPr>
        <p:spPr bwMode="auto">
          <a:xfrm>
            <a:off x="8766099" y="3881638"/>
            <a:ext cx="1901901" cy="118930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3333CC"/>
                </a:solidFill>
                <a:latin typeface="Trebuchet MS" panose="020B0603020202020204" pitchFamily="34" charset="0"/>
                <a:cs typeface="Tahoma" pitchFamily="34" charset="0"/>
              </a:rPr>
              <a:t>  S</a:t>
            </a:r>
            <a:r>
              <a:rPr lang="en-US" sz="1800" dirty="0">
                <a:solidFill>
                  <a:srgbClr val="000000"/>
                </a:solidFill>
                <a:latin typeface="Trebuchet MS" panose="020B0603020202020204" pitchFamily="34" charset="0"/>
                <a:cs typeface="Tahoma" pitchFamily="34" charset="0"/>
              </a:rPr>
              <a:t>tandard </a:t>
            </a:r>
          </a:p>
          <a:p>
            <a:r>
              <a:rPr lang="en-US" sz="1800" b="1" dirty="0">
                <a:solidFill>
                  <a:srgbClr val="3333CC"/>
                </a:solidFill>
                <a:latin typeface="Trebuchet MS" panose="020B0603020202020204" pitchFamily="34" charset="0"/>
                <a:cs typeface="Tahoma" pitchFamily="34" charset="0"/>
              </a:rPr>
              <a:t>  P</a:t>
            </a:r>
            <a:r>
              <a:rPr lang="en-US" sz="1800" dirty="0">
                <a:solidFill>
                  <a:srgbClr val="000000"/>
                </a:solidFill>
                <a:latin typeface="Trebuchet MS" panose="020B0603020202020204" pitchFamily="34" charset="0"/>
                <a:cs typeface="Tahoma" pitchFamily="34" charset="0"/>
              </a:rPr>
              <a:t>ortable</a:t>
            </a:r>
          </a:p>
          <a:p>
            <a:r>
              <a:rPr lang="en-US" sz="1800" b="1" dirty="0">
                <a:solidFill>
                  <a:srgbClr val="3333CC"/>
                </a:solidFill>
                <a:latin typeface="Trebuchet MS" panose="020B0603020202020204" pitchFamily="34" charset="0"/>
                <a:cs typeface="Tahoma" pitchFamily="34" charset="0"/>
              </a:rPr>
              <a:t>  I</a:t>
            </a:r>
            <a:r>
              <a:rPr lang="en-US" sz="1800" dirty="0">
                <a:solidFill>
                  <a:srgbClr val="000000"/>
                </a:solidFill>
                <a:latin typeface="Trebuchet MS" panose="020B0603020202020204" pitchFamily="34" charset="0"/>
                <a:cs typeface="Tahoma" pitchFamily="34" charset="0"/>
              </a:rPr>
              <a:t>ntermediate</a:t>
            </a:r>
          </a:p>
          <a:p>
            <a:r>
              <a:rPr lang="en-US" sz="1800" b="1" dirty="0">
                <a:solidFill>
                  <a:srgbClr val="3333CC"/>
                </a:solidFill>
                <a:latin typeface="Trebuchet MS" panose="020B0603020202020204" pitchFamily="34" charset="0"/>
                <a:cs typeface="Tahoma" pitchFamily="34" charset="0"/>
              </a:rPr>
              <a:t>  R</a:t>
            </a:r>
            <a:r>
              <a:rPr lang="en-US" sz="1800" dirty="0">
                <a:solidFill>
                  <a:srgbClr val="000000"/>
                </a:solidFill>
                <a:latin typeface="Trebuchet MS" panose="020B0603020202020204" pitchFamily="34" charset="0"/>
                <a:cs typeface="Tahoma" pitchFamily="34" charset="0"/>
              </a:rPr>
              <a:t>epresentation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876300" y="3556816"/>
            <a:ext cx="4724400" cy="134171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en-US" sz="1800" b="1" dirty="0">
                <a:solidFill>
                  <a:srgbClr val="008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Multiple Developer Advantages</a:t>
            </a:r>
          </a:p>
          <a:p>
            <a:pPr algn="ctr">
              <a:buClr>
                <a:srgbClr val="C00000"/>
              </a:buClr>
            </a:pPr>
            <a:r>
              <a:rPr lang="en-US" sz="1600" dirty="0">
                <a:solidFill>
                  <a:srgbClr val="008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Use same front-end compiler for all platforms</a:t>
            </a:r>
          </a:p>
          <a:p>
            <a:pPr marL="0" lvl="1" indent="0" algn="ctr">
              <a:buClr>
                <a:srgbClr val="C00000"/>
              </a:buClr>
            </a:pPr>
            <a:r>
              <a:rPr lang="en-US" sz="1600" dirty="0">
                <a:solidFill>
                  <a:srgbClr val="008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Ship SPIR-V – not shader source code</a:t>
            </a:r>
          </a:p>
          <a:p>
            <a:pPr marL="0" lvl="1" indent="0" algn="ctr">
              <a:buClr>
                <a:srgbClr val="C00000"/>
              </a:buClr>
            </a:pPr>
            <a:r>
              <a:rPr lang="en-US" sz="1600" dirty="0">
                <a:solidFill>
                  <a:srgbClr val="008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Simpler and more reliable drivers</a:t>
            </a:r>
            <a:endParaRPr lang="en-US" sz="1400" b="1" dirty="0">
              <a:solidFill>
                <a:srgbClr val="008000"/>
              </a:solidFill>
              <a:latin typeface="Trebuchet MS" pitchFamily="34" charset="0"/>
              <a:cs typeface="Tahoma" pitchFamily="34" charset="0"/>
            </a:endParaRPr>
          </a:p>
          <a:p>
            <a:pPr marL="0" lvl="1" indent="0" algn="ctr">
              <a:buClr>
                <a:srgbClr val="C00000"/>
              </a:buClr>
            </a:pPr>
            <a:r>
              <a:rPr lang="en-US" sz="1600" dirty="0">
                <a:solidFill>
                  <a:srgbClr val="008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Reduces runtime kernel compilation time</a:t>
            </a:r>
          </a:p>
        </p:txBody>
      </p:sp>
      <p:pic>
        <p:nvPicPr>
          <p:cNvPr id="13" name="Picture 13" descr="OpenCL_Logo_RGB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911" y="5574024"/>
            <a:ext cx="383909" cy="407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 descr="C:\Users\ntrevett\Khronos\Logos\Current\Vulkan\Vulkan_500px_Feb1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982" y="5457627"/>
            <a:ext cx="1144282" cy="32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009" y="5420931"/>
            <a:ext cx="842791" cy="35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411327"/>
      </p:ext>
    </p:extLst>
  </p:cSld>
  <p:clrMapOvr>
    <a:masterClrMapping/>
  </p:clrMapOvr>
  <p:transition spd="slow">
    <p:strips dir="r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SPIR Family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761006"/>
              </p:ext>
            </p:extLst>
          </p:nvPr>
        </p:nvGraphicFramePr>
        <p:xfrm>
          <a:off x="1143000" y="1181100"/>
          <a:ext cx="8686799" cy="358648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294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2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48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43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C00000"/>
                        </a:solidFill>
                        <a:latin typeface="Trebuchet MS" panose="020B0603020202020204" pitchFamily="34" charset="0"/>
                      </a:endParaRPr>
                    </a:p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Trebuchet MS" panose="020B0603020202020204" pitchFamily="34" charset="0"/>
                        </a:rPr>
                        <a:t>SPIR 1.2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accent6"/>
                        </a:solidFill>
                        <a:latin typeface="Trebuchet MS" panose="020B0603020202020204" pitchFamily="34" charset="0"/>
                      </a:endParaRPr>
                    </a:p>
                    <a:p>
                      <a:pPr algn="ctr"/>
                      <a:r>
                        <a:rPr lang="en-US" sz="1800" dirty="0">
                          <a:solidFill>
                            <a:schemeClr val="accent6"/>
                          </a:solidFill>
                          <a:latin typeface="Trebuchet MS" panose="020B0603020202020204" pitchFamily="34" charset="0"/>
                        </a:rPr>
                        <a:t>SPIR 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008000"/>
                        </a:solidFill>
                        <a:latin typeface="Trebuchet MS" panose="020B0603020202020204" pitchFamily="34" charset="0"/>
                      </a:endParaRPr>
                    </a:p>
                    <a:p>
                      <a:pPr algn="ctr"/>
                      <a:r>
                        <a:rPr lang="en-US" sz="1800" dirty="0">
                          <a:solidFill>
                            <a:srgbClr val="008000"/>
                          </a:solidFill>
                          <a:latin typeface="Trebuchet MS" panose="020B0603020202020204" pitchFamily="34" charset="0"/>
                        </a:rPr>
                        <a:t>SPIR-V 1.X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LLVM Interaction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Uses LLVM 3.2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Uses LLVM 3.4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100% Khronos defined</a:t>
                      </a:r>
                      <a:br>
                        <a:rPr lang="en-US" sz="1400" b="1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400" b="1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Round-trip lossless</a:t>
                      </a:r>
                      <a:r>
                        <a:rPr lang="en-US" sz="1400" b="1" kern="1200" baseline="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 conversion</a:t>
                      </a:r>
                      <a:endParaRPr lang="en-US" sz="1400" b="1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Compute Constructs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Metadata/Intrinsics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Metadata/Intrinsics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Native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Graphics Constructs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No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No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Native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Supported </a:t>
                      </a:r>
                      <a:b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Language</a:t>
                      </a:r>
                      <a:r>
                        <a:rPr lang="en-US" sz="14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br>
                        <a:rPr lang="en-US" sz="14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4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Feature Sets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OpenCL C 1.2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OpenCL C 1.2</a:t>
                      </a:r>
                    </a:p>
                    <a:p>
                      <a:pPr algn="ctr"/>
                      <a:r>
                        <a:rPr lang="en-US" sz="14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OpenCL C 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OpenCL C 1.2 / 2.X</a:t>
                      </a:r>
                    </a:p>
                    <a:p>
                      <a:pPr algn="ctr"/>
                      <a:r>
                        <a:rPr lang="en-US" sz="1400" b="1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OpenCL C++</a:t>
                      </a:r>
                    </a:p>
                    <a:p>
                      <a:pPr algn="ctr"/>
                      <a:r>
                        <a:rPr lang="en-US" sz="1400" b="1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GLSL</a:t>
                      </a:r>
                    </a:p>
                    <a:p>
                      <a:pPr algn="ctr"/>
                      <a:r>
                        <a:rPr lang="en-US" sz="1400" b="1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HLSL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ctr" defTabSz="2260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OpenCL</a:t>
                      </a:r>
                      <a:r>
                        <a:rPr lang="en-US" sz="14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Ingestion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2260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OpenCL 1.2</a:t>
                      </a:r>
                      <a:r>
                        <a:rPr lang="en-US" sz="1400" b="1" kern="1200" baseline="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Extension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2260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OpenCL 2.0</a:t>
                      </a:r>
                      <a:r>
                        <a:rPr lang="en-US" sz="1400" b="1" kern="1200" baseline="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Extension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2260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OpenCL 2.1/2.2</a:t>
                      </a:r>
                      <a:r>
                        <a:rPr lang="en-US" sz="1400" b="1" kern="1200" baseline="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400" b="1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Core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Graphics API</a:t>
                      </a:r>
                      <a:r>
                        <a:rPr lang="en-US" sz="14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Ingestion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2260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Vulkan</a:t>
                      </a:r>
                      <a:r>
                        <a:rPr lang="en-US" sz="1400" b="1" kern="1200" baseline="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 and OpenGL 4.6 </a:t>
                      </a:r>
                      <a:r>
                        <a:rPr lang="en-US" sz="1400" b="1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Core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217525"/>
            <a:ext cx="1123444" cy="561722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864BA1-2C5A-4150-B4A9-B3FD419C67DC}"/>
              </a:ext>
            </a:extLst>
          </p:cNvPr>
          <p:cNvSpPr txBox="1"/>
          <p:nvPr/>
        </p:nvSpPr>
        <p:spPr bwMode="auto">
          <a:xfrm>
            <a:off x="7086600" y="4767580"/>
            <a:ext cx="2743199" cy="64075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SPIR-V defines supported subsets for each ‘host’ API through ‘environment specs’</a:t>
            </a:r>
          </a:p>
        </p:txBody>
      </p:sp>
    </p:spTree>
    <p:extLst>
      <p:ext uri="{BB962C8B-B14F-4D97-AF65-F5344CB8AC3E}">
        <p14:creationId xmlns:p14="http://schemas.microsoft.com/office/powerpoint/2010/main" val="3401525354"/>
      </p:ext>
    </p:extLst>
  </p:cSld>
  <p:clrMapOvr>
    <a:masterClrMapping/>
  </p:clrMapOvr>
  <p:transition spd="slow">
    <p:strips dir="r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for Both SPIR-V and LLVM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LLVM is an open source SDK, not a formally defined standard</a:t>
            </a:r>
          </a:p>
          <a:p>
            <a:pPr lvl="1"/>
            <a:r>
              <a:rPr lang="en-US" sz="1800" dirty="0"/>
              <a:t>Khronos moved away from trying to use LLVM IR as a standard</a:t>
            </a:r>
          </a:p>
          <a:p>
            <a:pPr lvl="1"/>
            <a:r>
              <a:rPr lang="en-US" sz="1800" dirty="0"/>
              <a:t>Issues with versioning, metadata, etc.</a:t>
            </a:r>
          </a:p>
          <a:p>
            <a:r>
              <a:rPr lang="en-US" sz="1800" dirty="0"/>
              <a:t>But LLVM is a treasure chest of useful transforms</a:t>
            </a:r>
          </a:p>
          <a:p>
            <a:pPr lvl="1"/>
            <a:r>
              <a:rPr lang="en-US" sz="1800" dirty="0"/>
              <a:t>SPIR-V tools can use encapsulation and use LLVM to do useful SPIR-V transforms</a:t>
            </a:r>
          </a:p>
          <a:p>
            <a:r>
              <a:rPr lang="en-US" sz="1800" dirty="0"/>
              <a:t>SPIR-V tools can all use different rules – and there will be lots of these</a:t>
            </a:r>
          </a:p>
          <a:p>
            <a:pPr lvl="1"/>
            <a:r>
              <a:rPr lang="en-US" sz="1800" dirty="0"/>
              <a:t>May be lossy and only support SPIR-V subsets</a:t>
            </a:r>
          </a:p>
          <a:p>
            <a:pPr lvl="1"/>
            <a:r>
              <a:rPr lang="en-US" sz="1800" dirty="0"/>
              <a:t>Internal form is not standardized</a:t>
            </a:r>
          </a:p>
          <a:p>
            <a:pPr lvl="1"/>
            <a:r>
              <a:rPr lang="en-US" sz="1800" dirty="0"/>
              <a:t>May hide LLVM version, metadata</a:t>
            </a:r>
          </a:p>
          <a:p>
            <a:pPr lvl="1"/>
            <a:endParaRPr lang="en-US" sz="1800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6034861" y="4016180"/>
            <a:ext cx="1404552" cy="1554849"/>
          </a:xfrm>
          <a:prstGeom prst="rect">
            <a:avLst/>
          </a:prstGeom>
          <a:solidFill>
            <a:srgbClr val="EAEAFA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endParaRPr lang="en-US" sz="320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  <a:p>
            <a:pPr algn="ctr"/>
            <a:r>
              <a:rPr lang="en-US" sz="32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SPIR-V</a:t>
            </a:r>
          </a:p>
          <a:p>
            <a:pPr algn="ctr"/>
            <a:endParaRPr lang="en-US" sz="320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3350926" y="4229443"/>
            <a:ext cx="2455953" cy="112832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‘Rendezvous’ format for interchange</a:t>
            </a:r>
          </a:p>
          <a:p>
            <a:pPr algn="ctr"/>
            <a:r>
              <a:rPr lang="en-US" sz="12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Native expression of graphics and parallel functionality for Khronos APIs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7717309" y="4473196"/>
            <a:ext cx="1731491" cy="640816"/>
          </a:xfrm>
          <a:prstGeom prst="rect">
            <a:avLst/>
          </a:prstGeom>
          <a:solidFill>
            <a:srgbClr val="FFEFEF"/>
          </a:solidFill>
          <a:ln w="3175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Tool-encapsulated</a:t>
            </a:r>
            <a:r>
              <a:rPr lang="en-US" sz="16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 </a:t>
            </a:r>
            <a:r>
              <a:rPr lang="en-US" sz="2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LLVM</a:t>
            </a:r>
            <a:endParaRPr lang="en-US" sz="160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5537414" y="3630242"/>
            <a:ext cx="538930" cy="27514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HLSL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5950621" y="3414669"/>
            <a:ext cx="535724" cy="27514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GLSL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6577624" y="3414669"/>
            <a:ext cx="877868" cy="27514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OpenCL C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7163979" y="3630242"/>
            <a:ext cx="1057405" cy="27514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OpenCL C++</a:t>
            </a:r>
          </a:p>
        </p:txBody>
      </p:sp>
      <p:sp>
        <p:nvSpPr>
          <p:cNvPr id="13" name="TextBox 12"/>
          <p:cNvSpPr txBox="1"/>
          <p:nvPr/>
        </p:nvSpPr>
        <p:spPr bwMode="auto">
          <a:xfrm>
            <a:off x="9349617" y="4138040"/>
            <a:ext cx="1470783" cy="131112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Transform </a:t>
            </a:r>
            <a:br>
              <a:rPr lang="en-US" sz="16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6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Tool</a:t>
            </a:r>
          </a:p>
          <a:p>
            <a:pPr algn="ctr"/>
            <a:r>
              <a:rPr lang="en-US" sz="12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- Compression</a:t>
            </a:r>
          </a:p>
          <a:p>
            <a:pPr algn="ctr"/>
            <a:r>
              <a:rPr lang="en-US" sz="12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- Optimization</a:t>
            </a:r>
          </a:p>
          <a:p>
            <a:pPr algn="ctr"/>
            <a:r>
              <a:rPr lang="en-US" sz="12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- Stripping</a:t>
            </a:r>
          </a:p>
          <a:p>
            <a:pPr marL="171450" indent="-171450" algn="ctr">
              <a:buFontTx/>
              <a:buChar char="-"/>
            </a:pPr>
            <a:r>
              <a:rPr lang="en-US" sz="12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Linker/Merger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6346643" y="5740511"/>
            <a:ext cx="780984" cy="33611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Driver</a:t>
            </a:r>
          </a:p>
        </p:txBody>
      </p:sp>
      <p:cxnSp>
        <p:nvCxnSpPr>
          <p:cNvPr id="19" name="Straight Arrow Connector 18"/>
          <p:cNvCxnSpPr>
            <a:stCxn id="12" idx="2"/>
            <a:endCxn id="3" idx="0"/>
          </p:cNvCxnSpPr>
          <p:nvPr/>
        </p:nvCxnSpPr>
        <p:spPr bwMode="auto">
          <a:xfrm flipH="1">
            <a:off x="6737137" y="3905382"/>
            <a:ext cx="955545" cy="110798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/>
          <p:cNvCxnSpPr>
            <a:stCxn id="11" idx="2"/>
            <a:endCxn id="3" idx="0"/>
          </p:cNvCxnSpPr>
          <p:nvPr/>
        </p:nvCxnSpPr>
        <p:spPr bwMode="auto">
          <a:xfrm flipH="1">
            <a:off x="6737137" y="3689809"/>
            <a:ext cx="279421" cy="326371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/>
          <p:cNvCxnSpPr>
            <a:stCxn id="10" idx="2"/>
            <a:endCxn id="3" idx="0"/>
          </p:cNvCxnSpPr>
          <p:nvPr/>
        </p:nvCxnSpPr>
        <p:spPr bwMode="auto">
          <a:xfrm>
            <a:off x="6218483" y="3689809"/>
            <a:ext cx="518654" cy="326371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/>
          <p:cNvCxnSpPr>
            <a:stCxn id="9" idx="2"/>
            <a:endCxn id="3" idx="0"/>
          </p:cNvCxnSpPr>
          <p:nvPr/>
        </p:nvCxnSpPr>
        <p:spPr bwMode="auto">
          <a:xfrm>
            <a:off x="5806879" y="3905382"/>
            <a:ext cx="930258" cy="110798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Straight Arrow Connector 38"/>
          <p:cNvCxnSpPr>
            <a:stCxn id="3" idx="2"/>
            <a:endCxn id="14" idx="0"/>
          </p:cNvCxnSpPr>
          <p:nvPr/>
        </p:nvCxnSpPr>
        <p:spPr bwMode="auto">
          <a:xfrm flipH="1">
            <a:off x="6737135" y="5571029"/>
            <a:ext cx="2" cy="169482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/>
          <p:cNvCxnSpPr>
            <a:endCxn id="5" idx="0"/>
          </p:cNvCxnSpPr>
          <p:nvPr/>
        </p:nvCxnSpPr>
        <p:spPr bwMode="auto">
          <a:xfrm>
            <a:off x="7439413" y="4170022"/>
            <a:ext cx="1143642" cy="303174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5" name="Straight Arrow Connector 44"/>
          <p:cNvCxnSpPr>
            <a:endCxn id="5" idx="2"/>
          </p:cNvCxnSpPr>
          <p:nvPr/>
        </p:nvCxnSpPr>
        <p:spPr bwMode="auto">
          <a:xfrm flipV="1">
            <a:off x="7439413" y="5114012"/>
            <a:ext cx="1143642" cy="307202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pic>
        <p:nvPicPr>
          <p:cNvPr id="1026" name="Picture 2" descr="http://llvm.org/img/DragonFu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91" y="3673731"/>
            <a:ext cx="883418" cy="88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162" y="5441548"/>
            <a:ext cx="998321" cy="499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2176921"/>
      </p:ext>
    </p:extLst>
  </p:cSld>
  <p:clrMapOvr>
    <a:masterClrMapping/>
  </p:clrMapOvr>
  <p:transition spd="slow">
    <p:strips dir="r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row: Down 10">
            <a:extLst>
              <a:ext uri="{FF2B5EF4-FFF2-40B4-BE49-F238E27FC236}">
                <a16:creationId xmlns:a16="http://schemas.microsoft.com/office/drawing/2014/main" id="{184B8D2E-4DC2-4471-8661-86798A7875A4}"/>
              </a:ext>
            </a:extLst>
          </p:cNvPr>
          <p:cNvSpPr/>
          <p:nvPr/>
        </p:nvSpPr>
        <p:spPr bwMode="auto">
          <a:xfrm flipV="1">
            <a:off x="5334000" y="4157290"/>
            <a:ext cx="914400" cy="1461508"/>
          </a:xfrm>
          <a:prstGeom prst="downArrow">
            <a:avLst/>
          </a:prstGeom>
          <a:solidFill>
            <a:srgbClr val="FFB7B7"/>
          </a:solidFill>
          <a:ln w="25400" cap="flat" cmpd="sng" algn="ctr">
            <a:noFill/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Shape 314"/>
          <p:cNvSpPr/>
          <p:nvPr/>
        </p:nvSpPr>
        <p:spPr>
          <a:xfrm>
            <a:off x="838188" y="190512"/>
            <a:ext cx="10057608" cy="63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10" tIns="44070" rIns="88110" bIns="4407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sz="168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DE033-40E8-4A33-8765-0609A2D17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Trebuchet MS"/>
              </a:rPr>
              <a:t>New OpenCL Tooling Ecosystem Subgroup 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07C2F4-B0BF-45EB-A886-7A53F5623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0100"/>
            <a:ext cx="10058400" cy="2698187"/>
          </a:xfrm>
        </p:spPr>
        <p:txBody>
          <a:bodyPr/>
          <a:lstStyle/>
          <a:p>
            <a:r>
              <a:rPr lang="en-US" dirty="0">
                <a:sym typeface="Trebuchet MS"/>
              </a:rPr>
              <a:t>Coordinating collaborative opportunities between SPIR-V and LLVM ecosystems</a:t>
            </a:r>
          </a:p>
          <a:p>
            <a:pPr lvl="1"/>
            <a:r>
              <a:rPr lang="en-US" dirty="0">
                <a:sym typeface="Trebuchet MS"/>
              </a:rPr>
              <a:t>Encouraging joint development of new features and tooling integration</a:t>
            </a:r>
          </a:p>
          <a:p>
            <a:r>
              <a:rPr lang="en-US" dirty="0">
                <a:sym typeface="Trebuchet MS"/>
              </a:rPr>
              <a:t>New common SPIRV&lt;-&gt;LLVM translator repo w/o using LLVM tree</a:t>
            </a:r>
          </a:p>
          <a:p>
            <a:pPr lvl="1"/>
            <a:r>
              <a:rPr lang="en-US" dirty="0">
                <a:sym typeface="Trebuchet MS"/>
              </a:rPr>
              <a:t>Extending SPIRV&lt;-&gt;LLVM translation for OpenCL, and for Vulkan over time</a:t>
            </a:r>
          </a:p>
          <a:p>
            <a:pPr lvl="1"/>
            <a:r>
              <a:rPr lang="en-US" sz="1400" dirty="0">
                <a:sym typeface="Trebuchet MS"/>
                <a:hlinkClick r:id="rId3"/>
              </a:rPr>
              <a:t>https://github.com/KhronosGroup/SPIRV-LLVM-Translator</a:t>
            </a:r>
            <a:endParaRPr lang="en-US" sz="1400" dirty="0">
              <a:sym typeface="Trebuchet MS"/>
            </a:endParaRPr>
          </a:p>
          <a:p>
            <a:r>
              <a:rPr lang="en-US" dirty="0">
                <a:sym typeface="Trebuchet MS"/>
              </a:rPr>
              <a:t>Support SPIR-V as supported Clang Backend</a:t>
            </a:r>
            <a:endParaRPr lang="en-US" dirty="0"/>
          </a:p>
          <a:p>
            <a:pPr lvl="1"/>
            <a:r>
              <a:rPr lang="en-US" dirty="0"/>
              <a:t>Upstream</a:t>
            </a:r>
            <a:r>
              <a:rPr lang="en-US" dirty="0">
                <a:sym typeface="Trebuchet MS"/>
              </a:rPr>
              <a:t> SPIR-V translation to Clang/LLVM &amp; adding target triple</a:t>
            </a:r>
            <a:endParaRPr lang="en-US" dirty="0"/>
          </a:p>
          <a:p>
            <a:pPr lvl="1"/>
            <a:r>
              <a:rPr lang="en-US" dirty="0">
                <a:sym typeface="Trebuchet MS"/>
              </a:rPr>
              <a:t>Define set of use cases for OpenCL in Clang (build, link, create libs)</a:t>
            </a:r>
            <a:endParaRPr lang="en-US" dirty="0"/>
          </a:p>
          <a:p>
            <a:pPr lvl="1"/>
            <a:r>
              <a:rPr lang="en-US" dirty="0">
                <a:sym typeface="Trebuchet MS"/>
              </a:rPr>
              <a:t>Leverage and re-use SPIR-V linker/opt/validator Tools</a:t>
            </a:r>
            <a:endParaRPr lang="en-US" dirty="0"/>
          </a:p>
          <a:p>
            <a:r>
              <a:rPr lang="en-US" dirty="0">
                <a:sym typeface="Trebuchet MS"/>
              </a:rPr>
              <a:t>Improving documentation</a:t>
            </a:r>
          </a:p>
          <a:p>
            <a:pPr lvl="1"/>
            <a:r>
              <a:rPr lang="en-US" dirty="0">
                <a:sym typeface="Trebuchet MS"/>
              </a:rPr>
              <a:t>SPIR-V friendly format of LLVM IR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48E9C-02DA-4CE5-BADD-E8C3DC59951D}"/>
              </a:ext>
            </a:extLst>
          </p:cNvPr>
          <p:cNvSpPr txBox="1"/>
          <p:nvPr/>
        </p:nvSpPr>
        <p:spPr bwMode="auto">
          <a:xfrm>
            <a:off x="5880834" y="5372493"/>
            <a:ext cx="2415890" cy="336118"/>
          </a:xfrm>
          <a:prstGeom prst="rect">
            <a:avLst/>
          </a:prstGeom>
          <a:solidFill>
            <a:srgbClr val="FFEFEF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Specifications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EC8390-0B50-45E5-904B-59F041EF546A}"/>
              </a:ext>
            </a:extLst>
          </p:cNvPr>
          <p:cNvSpPr txBox="1"/>
          <p:nvPr/>
        </p:nvSpPr>
        <p:spPr bwMode="auto">
          <a:xfrm>
            <a:off x="5880834" y="4915162"/>
            <a:ext cx="2415890" cy="336118"/>
          </a:xfrm>
          <a:prstGeom prst="rect">
            <a:avLst/>
          </a:prstGeom>
          <a:solidFill>
            <a:srgbClr val="EAEAFA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Conformance Tests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9EF44B-4195-4767-9E38-31E49AC31551}"/>
              </a:ext>
            </a:extLst>
          </p:cNvPr>
          <p:cNvSpPr txBox="1"/>
          <p:nvPr/>
        </p:nvSpPr>
        <p:spPr bwMode="auto">
          <a:xfrm>
            <a:off x="5880834" y="4457831"/>
            <a:ext cx="2415891" cy="336118"/>
          </a:xfrm>
          <a:prstGeom prst="rect">
            <a:avLst/>
          </a:prstGeom>
          <a:solidFill>
            <a:srgbClr val="EFFFEF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Tools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D859EB-4206-4F6E-87D2-26A535297E3C}"/>
              </a:ext>
            </a:extLst>
          </p:cNvPr>
          <p:cNvSpPr txBox="1"/>
          <p:nvPr/>
        </p:nvSpPr>
        <p:spPr bwMode="auto">
          <a:xfrm>
            <a:off x="5892683" y="4000500"/>
            <a:ext cx="2392193" cy="336118"/>
          </a:xfrm>
          <a:prstGeom prst="rect">
            <a:avLst/>
          </a:prstGeom>
          <a:solidFill>
            <a:srgbClr val="FEF1D2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Examples and Tutorials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C619FA-051E-4468-9AA7-EE6FFBE0B9F3}"/>
              </a:ext>
            </a:extLst>
          </p:cNvPr>
          <p:cNvSpPr txBox="1"/>
          <p:nvPr/>
        </p:nvSpPr>
        <p:spPr bwMode="auto">
          <a:xfrm>
            <a:off x="8398207" y="5404016"/>
            <a:ext cx="1518364" cy="30559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Make it possible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5E8C0F-2558-40CE-9979-E9079636B5A9}"/>
              </a:ext>
            </a:extLst>
          </p:cNvPr>
          <p:cNvSpPr txBox="1"/>
          <p:nvPr/>
        </p:nvSpPr>
        <p:spPr bwMode="auto">
          <a:xfrm>
            <a:off x="8398207" y="4944112"/>
            <a:ext cx="1487908" cy="30559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Make it reliable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E2A635-A4A1-45BF-A672-A8779D031F92}"/>
              </a:ext>
            </a:extLst>
          </p:cNvPr>
          <p:cNvSpPr txBox="1"/>
          <p:nvPr/>
        </p:nvSpPr>
        <p:spPr bwMode="auto">
          <a:xfrm>
            <a:off x="8398207" y="4484209"/>
            <a:ext cx="1385316" cy="30559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Make it usable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399B44-42F2-45C2-89EF-EF12DB84623B}"/>
              </a:ext>
            </a:extLst>
          </p:cNvPr>
          <p:cNvSpPr txBox="1"/>
          <p:nvPr/>
        </p:nvSpPr>
        <p:spPr bwMode="auto">
          <a:xfrm>
            <a:off x="8398207" y="4024306"/>
            <a:ext cx="1978427" cy="30559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Make it approachable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1CF7F3-8C57-45E3-AA5F-96DB3BA0BCC5}"/>
              </a:ext>
            </a:extLst>
          </p:cNvPr>
          <p:cNvSpPr txBox="1"/>
          <p:nvPr/>
        </p:nvSpPr>
        <p:spPr bwMode="auto">
          <a:xfrm>
            <a:off x="1834980" y="4580074"/>
            <a:ext cx="3536583" cy="82368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Khronos increasing efforts around developing, coordinating and releasing open source tooling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AAA041-3F4B-4366-88F9-5B348F76907A}"/>
              </a:ext>
            </a:extLst>
          </p:cNvPr>
          <p:cNvSpPr/>
          <p:nvPr/>
        </p:nvSpPr>
        <p:spPr bwMode="auto">
          <a:xfrm>
            <a:off x="5791200" y="4381500"/>
            <a:ext cx="2607007" cy="472799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271478"/>
      </p:ext>
    </p:extLst>
  </p:cSld>
  <p:clrMapOvr>
    <a:masterClrMapping/>
  </p:clrMapOvr>
  <p:transition spd="slow">
    <p:strips dir="r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/>
          <p:nvPr/>
        </p:nvSpPr>
        <p:spPr>
          <a:xfrm>
            <a:off x="7455439" y="4381501"/>
            <a:ext cx="3303137" cy="1466135"/>
          </a:xfrm>
          <a:prstGeom prst="irregularSeal1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40" tIns="45690" rIns="91440" bIns="4569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6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4" name="Shape 44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Trebuchet MS"/>
              </a:rPr>
              <a:t>SPIR-V Ecosystem</a:t>
            </a:r>
            <a:endParaRPr lang="en-US" dirty="0"/>
          </a:p>
        </p:txBody>
      </p:sp>
      <p:pic>
        <p:nvPicPr>
          <p:cNvPr id="445" name="Shape 4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9595" y="2111786"/>
            <a:ext cx="1286129" cy="2779212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Shape 446"/>
          <p:cNvSpPr txBox="1"/>
          <p:nvPr/>
        </p:nvSpPr>
        <p:spPr>
          <a:xfrm>
            <a:off x="7994411" y="3333332"/>
            <a:ext cx="677558" cy="336118"/>
          </a:xfrm>
          <a:prstGeom prst="rect">
            <a:avLst/>
          </a:prstGeom>
          <a:solidFill>
            <a:srgbClr val="D0D0F4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40" tIns="45690" rIns="91440" bIns="45690" anchor="t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6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LLVM</a:t>
            </a:r>
            <a:endParaRPr kumimoji="0" sz="144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+mn-cs"/>
              <a:sym typeface="Myriad Set Text" charset="0"/>
            </a:endParaRPr>
          </a:p>
        </p:txBody>
      </p:sp>
      <p:sp>
        <p:nvSpPr>
          <p:cNvPr id="447" name="Shape 447"/>
          <p:cNvSpPr txBox="1"/>
          <p:nvPr/>
        </p:nvSpPr>
        <p:spPr>
          <a:xfrm>
            <a:off x="4248908" y="934899"/>
            <a:ext cx="1826362" cy="457946"/>
          </a:xfrm>
          <a:prstGeom prst="rect">
            <a:avLst/>
          </a:prstGeom>
          <a:solidFill>
            <a:srgbClr val="D0D0F4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40" tIns="45690" rIns="91440" bIns="45690" anchor="t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Third party kernel and shader languages</a:t>
            </a:r>
            <a:endParaRPr kumimoji="0" sz="144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+mn-cs"/>
              <a:sym typeface="Myriad Set Text" charset="0"/>
            </a:endParaRPr>
          </a:p>
        </p:txBody>
      </p:sp>
      <p:sp>
        <p:nvSpPr>
          <p:cNvPr id="448" name="Shape 448"/>
          <p:cNvSpPr txBox="1"/>
          <p:nvPr/>
        </p:nvSpPr>
        <p:spPr>
          <a:xfrm>
            <a:off x="7807611" y="558809"/>
            <a:ext cx="2675627" cy="1036888"/>
          </a:xfrm>
          <a:prstGeom prst="rect">
            <a:avLst/>
          </a:prstGeom>
          <a:solidFill>
            <a:srgbClr val="CCEC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40" tIns="45690" rIns="91440" bIns="45690" anchor="t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SPIR-V</a:t>
            </a:r>
            <a:endParaRPr kumimoji="0" sz="144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+mn-cs"/>
              <a:sym typeface="Myriad Set Text" charset="0"/>
            </a:endParaRPr>
          </a:p>
          <a:p>
            <a:pPr marL="121920" marR="0" lvl="0" indent="-121920" algn="ctr" defTabSz="914400" rtl="0" eaLnBrk="1" fontAlgn="base" latinLnBrk="0" hangingPunct="1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800"/>
              <a:buFont typeface="Arial"/>
              <a:buChar char="•"/>
              <a:tabLst/>
              <a:defRPr/>
            </a:pPr>
            <a:r>
              <a:rPr kumimoji="0" lang="en" sz="96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Khronos defined cross-API IR</a:t>
            </a:r>
            <a:endParaRPr kumimoji="0" sz="144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+mn-cs"/>
              <a:sym typeface="Myriad Set Text" charset="0"/>
            </a:endParaRPr>
          </a:p>
          <a:p>
            <a:pPr marL="121920" marR="0" lvl="0" indent="-121920" algn="ctr" defTabSz="914400" rtl="0" eaLnBrk="1" fontAlgn="base" latinLnBrk="0" hangingPunct="1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800"/>
              <a:buFont typeface="Arial"/>
              <a:buChar char="•"/>
              <a:tabLst/>
              <a:defRPr/>
            </a:pPr>
            <a:r>
              <a:rPr kumimoji="0" lang="en" sz="96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Native graphics and parallel compute </a:t>
            </a:r>
            <a:endParaRPr kumimoji="0" sz="144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+mn-cs"/>
              <a:sym typeface="Myriad Set Text" charset="0"/>
            </a:endParaRPr>
          </a:p>
          <a:p>
            <a:pPr marL="121920" marR="0" lvl="0" indent="-121920" algn="ctr" defTabSz="914400" rtl="0" eaLnBrk="1" fontAlgn="base" latinLnBrk="0" hangingPunct="1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800"/>
              <a:buFont typeface="Arial"/>
              <a:buChar char="•"/>
              <a:tabLst/>
              <a:defRPr/>
            </a:pPr>
            <a:r>
              <a:rPr kumimoji="0" lang="en" sz="96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Easily parsed/extended 32-bit stream</a:t>
            </a:r>
            <a:endParaRPr kumimoji="0" sz="144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+mn-cs"/>
              <a:sym typeface="Myriad Set Text" charset="0"/>
            </a:endParaRPr>
          </a:p>
          <a:p>
            <a:pPr marL="121920" marR="0" lvl="0" indent="-121920" algn="ctr" defTabSz="914400" rtl="0" eaLnBrk="1" fontAlgn="base" latinLnBrk="0" hangingPunct="1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800"/>
              <a:buFont typeface="Arial"/>
              <a:buChar char="•"/>
              <a:tabLst/>
              <a:defRPr/>
            </a:pPr>
            <a:r>
              <a:rPr kumimoji="0" lang="en" sz="96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Data object/control flow retained for effective code generation/translation</a:t>
            </a:r>
            <a:endParaRPr kumimoji="0" sz="144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+mn-cs"/>
              <a:sym typeface="Myriad Set Text" charset="0"/>
            </a:endParaRPr>
          </a:p>
        </p:txBody>
      </p:sp>
      <p:cxnSp>
        <p:nvCxnSpPr>
          <p:cNvPr id="449" name="Shape 449"/>
          <p:cNvCxnSpPr>
            <a:stCxn id="445" idx="2"/>
            <a:endCxn id="450" idx="0"/>
          </p:cNvCxnSpPr>
          <p:nvPr/>
        </p:nvCxnSpPr>
        <p:spPr>
          <a:xfrm flipH="1">
            <a:off x="5044540" y="4890998"/>
            <a:ext cx="978120" cy="44244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1" name="Shape 451"/>
          <p:cNvCxnSpPr>
            <a:stCxn id="445" idx="2"/>
          </p:cNvCxnSpPr>
          <p:nvPr/>
        </p:nvCxnSpPr>
        <p:spPr>
          <a:xfrm>
            <a:off x="6022660" y="4890998"/>
            <a:ext cx="0" cy="51156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2" name="Shape 452"/>
          <p:cNvCxnSpPr>
            <a:stCxn id="445" idx="2"/>
            <a:endCxn id="453" idx="0"/>
          </p:cNvCxnSpPr>
          <p:nvPr/>
        </p:nvCxnSpPr>
        <p:spPr>
          <a:xfrm>
            <a:off x="6022660" y="4890998"/>
            <a:ext cx="1226880" cy="46116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4" name="Shape 454"/>
          <p:cNvCxnSpPr>
            <a:stCxn id="455" idx="2"/>
            <a:endCxn id="445" idx="0"/>
          </p:cNvCxnSpPr>
          <p:nvPr/>
        </p:nvCxnSpPr>
        <p:spPr>
          <a:xfrm flipH="1">
            <a:off x="6022536" y="1364818"/>
            <a:ext cx="560880" cy="7470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6" name="Shape 456"/>
          <p:cNvCxnSpPr>
            <a:stCxn id="447" idx="2"/>
            <a:endCxn id="445" idx="0"/>
          </p:cNvCxnSpPr>
          <p:nvPr/>
        </p:nvCxnSpPr>
        <p:spPr>
          <a:xfrm>
            <a:off x="5162090" y="1392844"/>
            <a:ext cx="860400" cy="71892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7" name="Shape 457"/>
          <p:cNvCxnSpPr>
            <a:stCxn id="458" idx="2"/>
            <a:endCxn id="446" idx="0"/>
          </p:cNvCxnSpPr>
          <p:nvPr/>
        </p:nvCxnSpPr>
        <p:spPr>
          <a:xfrm>
            <a:off x="7310023" y="2329354"/>
            <a:ext cx="1023120" cy="100404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9" name="Shape 459"/>
          <p:cNvCxnSpPr>
            <a:stCxn id="460" idx="2"/>
            <a:endCxn id="446" idx="0"/>
          </p:cNvCxnSpPr>
          <p:nvPr/>
        </p:nvCxnSpPr>
        <p:spPr>
          <a:xfrm flipH="1">
            <a:off x="8333208" y="2326654"/>
            <a:ext cx="295560" cy="100656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1" name="Shape 461"/>
          <p:cNvCxnSpPr>
            <a:stCxn id="455" idx="2"/>
            <a:endCxn id="445" idx="0"/>
          </p:cNvCxnSpPr>
          <p:nvPr/>
        </p:nvCxnSpPr>
        <p:spPr>
          <a:xfrm flipH="1">
            <a:off x="6022536" y="1364818"/>
            <a:ext cx="560880" cy="7470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60" name="Shape 460"/>
          <p:cNvSpPr txBox="1"/>
          <p:nvPr/>
        </p:nvSpPr>
        <p:spPr>
          <a:xfrm>
            <a:off x="7954308" y="1830574"/>
            <a:ext cx="1348920" cy="496080"/>
          </a:xfrm>
          <a:prstGeom prst="rect">
            <a:avLst/>
          </a:prstGeom>
          <a:solidFill>
            <a:srgbClr val="A2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40" tIns="45690" rIns="91440" bIns="45690" anchor="t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6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OpenCL C++</a:t>
            </a:r>
            <a:br>
              <a:rPr kumimoji="0" lang="en" sz="156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kumimoji="0" lang="en" sz="108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Front-end</a:t>
            </a:r>
            <a:endParaRPr kumimoji="0" sz="144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+mn-cs"/>
              <a:sym typeface="Myriad Set Text" charset="0"/>
            </a:endParaRPr>
          </a:p>
        </p:txBody>
      </p:sp>
      <p:sp>
        <p:nvSpPr>
          <p:cNvPr id="458" name="Shape 458"/>
          <p:cNvSpPr txBox="1"/>
          <p:nvPr/>
        </p:nvSpPr>
        <p:spPr>
          <a:xfrm>
            <a:off x="6755803" y="1833274"/>
            <a:ext cx="1108440" cy="496080"/>
          </a:xfrm>
          <a:prstGeom prst="rect">
            <a:avLst/>
          </a:prstGeom>
          <a:solidFill>
            <a:srgbClr val="A2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40" tIns="45690" rIns="91440" bIns="45690" anchor="t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6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OpenCL C</a:t>
            </a:r>
            <a:br>
              <a:rPr kumimoji="0" lang="en" sz="156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kumimoji="0" lang="en" sz="108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Front-end</a:t>
            </a:r>
            <a:endParaRPr kumimoji="0" sz="156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5" name="Shape 455"/>
          <p:cNvSpPr txBox="1"/>
          <p:nvPr/>
        </p:nvSpPr>
        <p:spPr>
          <a:xfrm>
            <a:off x="6168079" y="1028700"/>
            <a:ext cx="830677" cy="336118"/>
          </a:xfrm>
          <a:prstGeom prst="rect">
            <a:avLst/>
          </a:prstGeom>
          <a:solidFill>
            <a:srgbClr val="A2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40" tIns="45690" rIns="91440" bIns="45690" anchor="t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6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glslang</a:t>
            </a:r>
            <a:endParaRPr kumimoji="0" sz="144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+mn-cs"/>
              <a:sym typeface="Myriad Set Text" charset="0"/>
            </a:endParaRPr>
          </a:p>
        </p:txBody>
      </p:sp>
      <p:sp>
        <p:nvSpPr>
          <p:cNvPr id="462" name="Shape 462"/>
          <p:cNvSpPr txBox="1"/>
          <p:nvPr/>
        </p:nvSpPr>
        <p:spPr>
          <a:xfrm>
            <a:off x="760193" y="876300"/>
            <a:ext cx="1826212" cy="457946"/>
          </a:xfrm>
          <a:prstGeom prst="rect">
            <a:avLst/>
          </a:prstGeom>
          <a:solidFill>
            <a:srgbClr val="A2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40" tIns="45690" rIns="91440" bIns="45690" anchor="t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Open source</a:t>
            </a:r>
            <a:endParaRPr kumimoji="0" sz="144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+mn-cs"/>
              <a:sym typeface="Myriad Set Text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tools and translators</a:t>
            </a:r>
            <a:endParaRPr kumimoji="0" sz="144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+mn-cs"/>
              <a:sym typeface="Myriad Set Text" charset="0"/>
            </a:endParaRPr>
          </a:p>
        </p:txBody>
      </p:sp>
      <p:cxnSp>
        <p:nvCxnSpPr>
          <p:cNvPr id="463" name="Shape 463"/>
          <p:cNvCxnSpPr>
            <a:stCxn id="446" idx="1"/>
            <a:endCxn id="445" idx="3"/>
          </p:cNvCxnSpPr>
          <p:nvPr/>
        </p:nvCxnSpPr>
        <p:spPr>
          <a:xfrm rot="10800000">
            <a:off x="6665651" y="3501392"/>
            <a:ext cx="1328760" cy="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450" name="Shape 4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80183" y="5333353"/>
            <a:ext cx="528965" cy="52896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Shape 464"/>
          <p:cNvSpPr txBox="1"/>
          <p:nvPr/>
        </p:nvSpPr>
        <p:spPr>
          <a:xfrm>
            <a:off x="3709093" y="5333355"/>
            <a:ext cx="1030632" cy="45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45690" rIns="91440" bIns="45690" anchor="t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IHV Driver Runtimes</a:t>
            </a:r>
            <a:endParaRPr kumimoji="0" sz="144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+mn-cs"/>
              <a:sym typeface="Myriad Set Text" charset="0"/>
            </a:endParaRPr>
          </a:p>
        </p:txBody>
      </p:sp>
      <p:sp>
        <p:nvSpPr>
          <p:cNvPr id="465" name="Shape 465"/>
          <p:cNvSpPr txBox="1"/>
          <p:nvPr/>
        </p:nvSpPr>
        <p:spPr>
          <a:xfrm>
            <a:off x="3356040" y="4456954"/>
            <a:ext cx="1632350" cy="457946"/>
          </a:xfrm>
          <a:prstGeom prst="rect">
            <a:avLst/>
          </a:prstGeom>
          <a:solidFill>
            <a:srgbClr val="D0D0F4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40" tIns="45690" rIns="91440" bIns="45690" anchor="t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Additional </a:t>
            </a:r>
            <a:br>
              <a:rPr kumimoji="0" lang="en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kumimoji="0" lang="en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Intermediate Forms</a:t>
            </a:r>
            <a:endParaRPr kumimoji="0" sz="144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+mn-cs"/>
              <a:sym typeface="Myriad Set Text" charset="0"/>
            </a:endParaRPr>
          </a:p>
        </p:txBody>
      </p:sp>
      <p:cxnSp>
        <p:nvCxnSpPr>
          <p:cNvPr id="466" name="Shape 466"/>
          <p:cNvCxnSpPr>
            <a:stCxn id="465" idx="3"/>
            <a:endCxn id="445" idx="1"/>
          </p:cNvCxnSpPr>
          <p:nvPr/>
        </p:nvCxnSpPr>
        <p:spPr>
          <a:xfrm rot="10800000" flipH="1">
            <a:off x="4988390" y="3501527"/>
            <a:ext cx="391320" cy="11844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67" name="Shape 467"/>
          <p:cNvSpPr txBox="1"/>
          <p:nvPr/>
        </p:nvSpPr>
        <p:spPr>
          <a:xfrm>
            <a:off x="3273691" y="3368498"/>
            <a:ext cx="1714700" cy="336118"/>
          </a:xfrm>
          <a:prstGeom prst="rect">
            <a:avLst/>
          </a:prstGeom>
          <a:solidFill>
            <a:srgbClr val="A2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40" tIns="45690" rIns="91440" bIns="45690" anchor="t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6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SPIR-V Validator</a:t>
            </a:r>
            <a:endParaRPr kumimoji="0" sz="144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+mn-cs"/>
              <a:sym typeface="Myriad Set Text" charset="0"/>
            </a:endParaRPr>
          </a:p>
        </p:txBody>
      </p:sp>
      <p:sp>
        <p:nvSpPr>
          <p:cNvPr id="468" name="Shape 468"/>
          <p:cNvSpPr txBox="1"/>
          <p:nvPr/>
        </p:nvSpPr>
        <p:spPr>
          <a:xfrm>
            <a:off x="2711806" y="2824272"/>
            <a:ext cx="2276585" cy="336118"/>
          </a:xfrm>
          <a:prstGeom prst="rect">
            <a:avLst/>
          </a:prstGeom>
          <a:solidFill>
            <a:srgbClr val="A2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40" tIns="45690" rIns="91440" bIns="45690" anchor="t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6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SPIR-V (Dis)Assembler</a:t>
            </a:r>
            <a:endParaRPr kumimoji="0" sz="144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+mn-cs"/>
              <a:sym typeface="Myriad Set Text" charset="0"/>
            </a:endParaRPr>
          </a:p>
        </p:txBody>
      </p:sp>
      <p:pic>
        <p:nvPicPr>
          <p:cNvPr id="469" name="Shape 46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71928" y="106952"/>
            <a:ext cx="1083833" cy="541918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Shape 470"/>
          <p:cNvSpPr txBox="1"/>
          <p:nvPr/>
        </p:nvSpPr>
        <p:spPr>
          <a:xfrm>
            <a:off x="6755787" y="3634989"/>
            <a:ext cx="1148562" cy="549382"/>
          </a:xfrm>
          <a:prstGeom prst="rect">
            <a:avLst/>
          </a:prstGeom>
          <a:solidFill>
            <a:srgbClr val="A2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40" tIns="45690" rIns="91440" bIns="45690" anchor="t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6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LLVM to SPIR-V Bi-directional Translator</a:t>
            </a:r>
            <a:r>
              <a:rPr kumimoji="0" lang="en-US" sz="96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s</a:t>
            </a:r>
            <a:endParaRPr kumimoji="0" sz="144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+mn-cs"/>
              <a:sym typeface="Myriad Set Text" charset="0"/>
            </a:endParaRPr>
          </a:p>
        </p:txBody>
      </p:sp>
      <p:cxnSp>
        <p:nvCxnSpPr>
          <p:cNvPr id="471" name="Shape 471"/>
          <p:cNvCxnSpPr>
            <a:stCxn id="467" idx="3"/>
            <a:endCxn id="445" idx="1"/>
          </p:cNvCxnSpPr>
          <p:nvPr/>
        </p:nvCxnSpPr>
        <p:spPr>
          <a:xfrm rot="10800000" flipH="1">
            <a:off x="4988390" y="3501278"/>
            <a:ext cx="391320" cy="3528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472" name="Shape 472"/>
          <p:cNvCxnSpPr>
            <a:stCxn id="468" idx="3"/>
            <a:endCxn id="445" idx="1"/>
          </p:cNvCxnSpPr>
          <p:nvPr/>
        </p:nvCxnSpPr>
        <p:spPr>
          <a:xfrm>
            <a:off x="4988392" y="2992331"/>
            <a:ext cx="391320" cy="50904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473" name="Shape 473"/>
          <p:cNvSpPr/>
          <p:nvPr/>
        </p:nvSpPr>
        <p:spPr>
          <a:xfrm>
            <a:off x="650857" y="1326000"/>
            <a:ext cx="3058200" cy="22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45690" rIns="91440" bIns="45690" anchor="t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60" b="0" i="0" u="sng" strike="noStrike" kern="1200" cap="none" spc="0" normalizeH="0" baseline="0" noProof="0">
                <a:ln>
                  <a:noFill/>
                </a:ln>
                <a:solidFill>
                  <a:srgbClr val="2D2DB9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https://github.com/KhronosGroup/SPIRV-Tools</a:t>
            </a:r>
            <a:endParaRPr kumimoji="0" sz="144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+mn-cs"/>
              <a:sym typeface="Myriad Set Text" charset="0"/>
            </a:endParaRPr>
          </a:p>
        </p:txBody>
      </p:sp>
      <p:pic>
        <p:nvPicPr>
          <p:cNvPr id="453" name="Shape 45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76941" y="5352008"/>
            <a:ext cx="1145504" cy="477294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Shape 474"/>
          <p:cNvSpPr txBox="1"/>
          <p:nvPr/>
        </p:nvSpPr>
        <p:spPr>
          <a:xfrm>
            <a:off x="5952276" y="489030"/>
            <a:ext cx="733085" cy="305596"/>
          </a:xfrm>
          <a:prstGeom prst="rect">
            <a:avLst/>
          </a:prstGeom>
          <a:solidFill>
            <a:srgbClr val="D0D0F4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40" tIns="45690" rIns="91440" bIns="45690" anchor="t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4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GLSL </a:t>
            </a:r>
            <a:endParaRPr kumimoji="0" sz="144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+mn-cs"/>
              <a:sym typeface="Myriad Set Text" charset="0"/>
            </a:endParaRPr>
          </a:p>
        </p:txBody>
      </p:sp>
      <p:sp>
        <p:nvSpPr>
          <p:cNvPr id="475" name="Shape 475"/>
          <p:cNvSpPr txBox="1"/>
          <p:nvPr/>
        </p:nvSpPr>
        <p:spPr>
          <a:xfrm>
            <a:off x="6756198" y="489030"/>
            <a:ext cx="733085" cy="305596"/>
          </a:xfrm>
          <a:prstGeom prst="rect">
            <a:avLst/>
          </a:prstGeom>
          <a:solidFill>
            <a:srgbClr val="D0D0F4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40" tIns="45690" rIns="91440" bIns="45690" anchor="t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4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HLSL </a:t>
            </a:r>
            <a:endParaRPr kumimoji="0" sz="144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+mn-cs"/>
              <a:sym typeface="Myriad Set Text" charset="0"/>
            </a:endParaRPr>
          </a:p>
        </p:txBody>
      </p:sp>
      <p:cxnSp>
        <p:nvCxnSpPr>
          <p:cNvPr id="476" name="Shape 476"/>
          <p:cNvCxnSpPr>
            <a:stCxn id="474" idx="2"/>
            <a:endCxn id="455" idx="0"/>
          </p:cNvCxnSpPr>
          <p:nvPr/>
        </p:nvCxnSpPr>
        <p:spPr>
          <a:xfrm>
            <a:off x="6318818" y="794626"/>
            <a:ext cx="264600" cy="2340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7" name="Shape 477"/>
          <p:cNvCxnSpPr>
            <a:stCxn id="475" idx="2"/>
            <a:endCxn id="455" idx="0"/>
          </p:cNvCxnSpPr>
          <p:nvPr/>
        </p:nvCxnSpPr>
        <p:spPr>
          <a:xfrm flipH="1">
            <a:off x="6583460" y="794626"/>
            <a:ext cx="539280" cy="2340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8" name="Shape 478"/>
          <p:cNvSpPr txBox="1"/>
          <p:nvPr/>
        </p:nvSpPr>
        <p:spPr>
          <a:xfrm>
            <a:off x="7963529" y="3738828"/>
            <a:ext cx="2003760" cy="793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45690" rIns="91440" bIns="45690" anchor="t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Khronos liaising with Clang/LLVM Community</a:t>
            </a:r>
            <a:br>
              <a:rPr kumimoji="0" lang="en" sz="144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kumimoji="0" lang="en" sz="108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E.g. discussing SPIR-V as </a:t>
            </a:r>
            <a:br>
              <a:rPr kumimoji="0" lang="en" sz="108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kumimoji="0" lang="en" sz="108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supported Clang target</a:t>
            </a:r>
            <a:endParaRPr kumimoji="0" sz="144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9" name="Shape 479"/>
          <p:cNvSpPr txBox="1"/>
          <p:nvPr/>
        </p:nvSpPr>
        <p:spPr>
          <a:xfrm>
            <a:off x="3660496" y="2194955"/>
            <a:ext cx="1292918" cy="336118"/>
          </a:xfrm>
          <a:prstGeom prst="rect">
            <a:avLst/>
          </a:prstGeom>
          <a:solidFill>
            <a:srgbClr val="A2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40" tIns="45690" rIns="91440" bIns="45690" anchor="t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6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SPIRV-Cross</a:t>
            </a:r>
            <a:endParaRPr kumimoji="0" sz="144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+mn-cs"/>
              <a:sym typeface="Myriad Set Text" charset="0"/>
            </a:endParaRPr>
          </a:p>
        </p:txBody>
      </p:sp>
      <p:cxnSp>
        <p:nvCxnSpPr>
          <p:cNvPr id="480" name="Shape 480"/>
          <p:cNvCxnSpPr>
            <a:stCxn id="479" idx="3"/>
            <a:endCxn id="445" idx="1"/>
          </p:cNvCxnSpPr>
          <p:nvPr/>
        </p:nvCxnSpPr>
        <p:spPr>
          <a:xfrm>
            <a:off x="4953413" y="2363014"/>
            <a:ext cx="426240" cy="113832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481" name="Shape 481"/>
          <p:cNvSpPr txBox="1"/>
          <p:nvPr/>
        </p:nvSpPr>
        <p:spPr>
          <a:xfrm>
            <a:off x="2529152" y="2428980"/>
            <a:ext cx="826889" cy="305596"/>
          </a:xfrm>
          <a:prstGeom prst="rect">
            <a:avLst/>
          </a:prstGeom>
          <a:solidFill>
            <a:srgbClr val="D0D0F4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40" tIns="45690" rIns="91440" bIns="45690" anchor="t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4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GLSL </a:t>
            </a:r>
            <a:endParaRPr kumimoji="0" sz="144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+mn-cs"/>
              <a:sym typeface="Myriad Set Text" charset="0"/>
            </a:endParaRPr>
          </a:p>
        </p:txBody>
      </p:sp>
      <p:sp>
        <p:nvSpPr>
          <p:cNvPr id="482" name="Shape 482"/>
          <p:cNvSpPr txBox="1"/>
          <p:nvPr/>
        </p:nvSpPr>
        <p:spPr>
          <a:xfrm>
            <a:off x="2528632" y="2022334"/>
            <a:ext cx="826889" cy="305596"/>
          </a:xfrm>
          <a:prstGeom prst="rect">
            <a:avLst/>
          </a:prstGeom>
          <a:solidFill>
            <a:srgbClr val="D0D0F4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40" tIns="45690" rIns="91440" bIns="45690" anchor="t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4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HLSL </a:t>
            </a:r>
            <a:endParaRPr kumimoji="0" sz="144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+mn-cs"/>
              <a:sym typeface="Myriad Set Text" charset="0"/>
            </a:endParaRPr>
          </a:p>
        </p:txBody>
      </p:sp>
      <p:sp>
        <p:nvSpPr>
          <p:cNvPr id="483" name="Shape 483"/>
          <p:cNvSpPr txBox="1"/>
          <p:nvPr/>
        </p:nvSpPr>
        <p:spPr>
          <a:xfrm>
            <a:off x="2528632" y="1638300"/>
            <a:ext cx="826889" cy="305596"/>
          </a:xfrm>
          <a:prstGeom prst="rect">
            <a:avLst/>
          </a:prstGeom>
          <a:solidFill>
            <a:srgbClr val="D0D0F4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40" tIns="45690" rIns="91440" bIns="45690" anchor="t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4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MSL </a:t>
            </a:r>
            <a:endParaRPr kumimoji="0" sz="144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+mn-cs"/>
              <a:sym typeface="Myriad Set Text" charset="0"/>
            </a:endParaRPr>
          </a:p>
        </p:txBody>
      </p:sp>
      <p:cxnSp>
        <p:nvCxnSpPr>
          <p:cNvPr id="484" name="Shape 484"/>
          <p:cNvCxnSpPr>
            <a:stCxn id="479" idx="1"/>
            <a:endCxn id="481" idx="3"/>
          </p:cNvCxnSpPr>
          <p:nvPr/>
        </p:nvCxnSpPr>
        <p:spPr>
          <a:xfrm flipH="1">
            <a:off x="3355936" y="2363014"/>
            <a:ext cx="304560" cy="21888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5" name="Shape 485"/>
          <p:cNvCxnSpPr>
            <a:stCxn id="479" idx="1"/>
            <a:endCxn id="483" idx="3"/>
          </p:cNvCxnSpPr>
          <p:nvPr/>
        </p:nvCxnSpPr>
        <p:spPr>
          <a:xfrm rot="10800000">
            <a:off x="3355576" y="1790974"/>
            <a:ext cx="304920" cy="57204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6" name="Shape 486"/>
          <p:cNvCxnSpPr>
            <a:stCxn id="479" idx="1"/>
            <a:endCxn id="482" idx="3"/>
          </p:cNvCxnSpPr>
          <p:nvPr/>
        </p:nvCxnSpPr>
        <p:spPr>
          <a:xfrm rot="10800000">
            <a:off x="3355576" y="2175094"/>
            <a:ext cx="304920" cy="18792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87" name="Shape 487"/>
          <p:cNvSpPr txBox="1"/>
          <p:nvPr/>
        </p:nvSpPr>
        <p:spPr>
          <a:xfrm>
            <a:off x="2435277" y="3912726"/>
            <a:ext cx="2566280" cy="336118"/>
          </a:xfrm>
          <a:prstGeom prst="rect">
            <a:avLst/>
          </a:prstGeom>
          <a:solidFill>
            <a:srgbClr val="A2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40" tIns="45690" rIns="91440" bIns="45690" anchor="t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6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SPIRV-opt | SPIRV-remap</a:t>
            </a:r>
            <a:endParaRPr kumimoji="0" sz="144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+mn-cs"/>
              <a:sym typeface="Myriad Set Text" charset="0"/>
            </a:endParaRPr>
          </a:p>
        </p:txBody>
      </p:sp>
      <p:cxnSp>
        <p:nvCxnSpPr>
          <p:cNvPr id="488" name="Shape 488"/>
          <p:cNvCxnSpPr>
            <a:stCxn id="487" idx="3"/>
            <a:endCxn id="445" idx="1"/>
          </p:cNvCxnSpPr>
          <p:nvPr/>
        </p:nvCxnSpPr>
        <p:spPr>
          <a:xfrm rot="10800000" flipH="1">
            <a:off x="5001557" y="3501545"/>
            <a:ext cx="378000" cy="57924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489" name="Shape 489"/>
          <p:cNvSpPr/>
          <p:nvPr/>
        </p:nvSpPr>
        <p:spPr>
          <a:xfrm>
            <a:off x="700178" y="4386668"/>
            <a:ext cx="2457000" cy="1524240"/>
          </a:xfrm>
          <a:prstGeom prst="wedgeRectCallout">
            <a:avLst>
              <a:gd name="adj1" fmla="val 35303"/>
              <a:gd name="adj2" fmla="val -60412"/>
            </a:avLst>
          </a:prstGeom>
          <a:solidFill>
            <a:srgbClr val="CCEC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40" tIns="45690" rIns="91440" bIns="4569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SPIR-V Optimizations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+mn-cs"/>
              <a:sym typeface="Myriad Set Text" charset="0"/>
            </a:endParaRPr>
          </a:p>
          <a:p>
            <a:pPr marL="121920" marR="0" lvl="0" indent="-121920" algn="ctr" defTabSz="914400" rtl="0" eaLnBrk="1" fontAlgn="base" latinLnBrk="0" hangingPunct="1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  <a:tabLst/>
              <a:defRPr/>
            </a:pPr>
            <a:r>
              <a:rPr kumimoji="0" lang="en" sz="96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Inlining (exhaustive)</a:t>
            </a:r>
            <a:endParaRPr kumimoji="0" sz="144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+mn-cs"/>
              <a:sym typeface="Myriad Set Text" charset="0"/>
            </a:endParaRPr>
          </a:p>
          <a:p>
            <a:pPr marL="121920" marR="0" lvl="0" indent="-121920" algn="ctr" defTabSz="914400" rtl="0" eaLnBrk="1" fontAlgn="base" latinLnBrk="0" hangingPunct="1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  <a:tabLst/>
              <a:defRPr/>
            </a:pPr>
            <a:r>
              <a:rPr kumimoji="0" lang="en" sz="96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Store/Load Elimination</a:t>
            </a:r>
            <a:endParaRPr kumimoji="0" sz="144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+mn-cs"/>
              <a:sym typeface="Myriad Set Text" charset="0"/>
            </a:endParaRPr>
          </a:p>
          <a:p>
            <a:pPr marL="121920" marR="0" lvl="0" indent="-121920" algn="ctr" defTabSz="914400" rtl="0" eaLnBrk="1" fontAlgn="base" latinLnBrk="0" hangingPunct="1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  <a:tabLst/>
              <a:defRPr/>
            </a:pPr>
            <a:r>
              <a:rPr kumimoji="0" lang="en" sz="96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Dead Code Elimination</a:t>
            </a:r>
            <a:endParaRPr kumimoji="0" sz="144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+mn-cs"/>
              <a:sym typeface="Myriad Set Text" charset="0"/>
            </a:endParaRPr>
          </a:p>
          <a:p>
            <a:pPr marL="121920" marR="0" lvl="0" indent="-121920" algn="ctr" defTabSz="914400" rtl="0" eaLnBrk="1" fontAlgn="base" latinLnBrk="0" hangingPunct="1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  <a:tabLst/>
              <a:defRPr/>
            </a:pPr>
            <a:r>
              <a:rPr kumimoji="0" lang="en" sz="96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Dead Branch Elimination</a:t>
            </a:r>
            <a:endParaRPr kumimoji="0" sz="144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+mn-cs"/>
              <a:sym typeface="Myriad Set Text" charset="0"/>
            </a:endParaRPr>
          </a:p>
          <a:p>
            <a:pPr marL="121920" marR="0" lvl="0" indent="-121920" algn="ctr" defTabSz="914400" rtl="0" eaLnBrk="1" fontAlgn="base" latinLnBrk="0" hangingPunct="1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  <a:tabLst/>
              <a:defRPr/>
            </a:pPr>
            <a:r>
              <a:rPr kumimoji="0" lang="en" sz="96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Common Uniform Elimination</a:t>
            </a:r>
            <a:endParaRPr kumimoji="0" sz="144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+mn-cs"/>
              <a:sym typeface="Myriad Set Text" charset="0"/>
            </a:endParaRPr>
          </a:p>
          <a:p>
            <a:pPr marL="121920" marR="0" lvl="0" indent="-121920" algn="ctr" defTabSz="914400" rtl="0" eaLnBrk="1" fontAlgn="base" latinLnBrk="0" hangingPunct="1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  <a:tabLst/>
              <a:defRPr/>
            </a:pPr>
            <a:r>
              <a:rPr kumimoji="0" lang="en" sz="96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Loop Unrolling and Constant Folding</a:t>
            </a:r>
            <a:endParaRPr kumimoji="0" sz="144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+mn-cs"/>
              <a:sym typeface="Myriad Set Text" charset="0"/>
            </a:endParaRPr>
          </a:p>
          <a:p>
            <a:pPr marL="121920" marR="0" lvl="0" indent="-121920" algn="ctr" defTabSz="914400" rtl="0" eaLnBrk="1" fontAlgn="base" latinLnBrk="0" hangingPunct="1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  <a:tabLst/>
              <a:defRPr/>
            </a:pPr>
            <a:r>
              <a:rPr kumimoji="0" lang="en" sz="96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Common Subexpression Elimination</a:t>
            </a:r>
            <a:endParaRPr kumimoji="0" sz="144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+mn-cs"/>
              <a:sym typeface="Myriad Set Text" charset="0"/>
            </a:endParaRPr>
          </a:p>
        </p:txBody>
      </p:sp>
      <p:pic>
        <p:nvPicPr>
          <p:cNvPr id="490" name="Shape 49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64845" y="5279789"/>
            <a:ext cx="1501714" cy="577703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Shape 491"/>
          <p:cNvSpPr txBox="1"/>
          <p:nvPr/>
        </p:nvSpPr>
        <p:spPr>
          <a:xfrm>
            <a:off x="7109982" y="1029647"/>
            <a:ext cx="564577" cy="336118"/>
          </a:xfrm>
          <a:prstGeom prst="rect">
            <a:avLst/>
          </a:prstGeom>
          <a:solidFill>
            <a:srgbClr val="A2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40" tIns="45690" rIns="91440" bIns="45690" anchor="t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6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DXC</a:t>
            </a:r>
            <a:endParaRPr kumimoji="0" sz="144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+mn-cs"/>
              <a:sym typeface="Myriad Set Text" charset="0"/>
            </a:endParaRPr>
          </a:p>
        </p:txBody>
      </p:sp>
      <p:cxnSp>
        <p:nvCxnSpPr>
          <p:cNvPr id="492" name="Shape 492"/>
          <p:cNvCxnSpPr>
            <a:stCxn id="475" idx="2"/>
            <a:endCxn id="491" idx="0"/>
          </p:cNvCxnSpPr>
          <p:nvPr/>
        </p:nvCxnSpPr>
        <p:spPr>
          <a:xfrm>
            <a:off x="7122740" y="794626"/>
            <a:ext cx="269640" cy="23508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93" name="Shape 493"/>
          <p:cNvSpPr/>
          <p:nvPr/>
        </p:nvSpPr>
        <p:spPr>
          <a:xfrm>
            <a:off x="7982809" y="4697926"/>
            <a:ext cx="2206388" cy="823626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40" tIns="45690" rIns="91440" bIns="45690" anchor="t" anchorCtr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SPIR-V 1.3 released with Vulkan 1.1</a:t>
            </a:r>
          </a:p>
          <a:p>
            <a:pPr marL="0" marR="0" lvl="0" indent="0" algn="ctr" defTabSz="914400" rtl="0" eaLnBrk="1" fontAlgn="base" latinLnBrk="0" hangingPunct="1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C00000"/>
                </a:solidFill>
                <a:latin typeface="Trebuchet MS"/>
                <a:sym typeface="Trebuchet MS"/>
              </a:rPr>
              <a:t>inc. subgroups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+mn-cs"/>
              <a:sym typeface="Myriad Set Text" charset="0"/>
            </a:endParaRPr>
          </a:p>
        </p:txBody>
      </p:sp>
      <p:cxnSp>
        <p:nvCxnSpPr>
          <p:cNvPr id="494" name="Shape 494"/>
          <p:cNvCxnSpPr>
            <a:stCxn id="491" idx="2"/>
            <a:endCxn id="445" idx="0"/>
          </p:cNvCxnSpPr>
          <p:nvPr/>
        </p:nvCxnSpPr>
        <p:spPr>
          <a:xfrm flipH="1">
            <a:off x="6022829" y="1365764"/>
            <a:ext cx="1369440" cy="74592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95" name="Shape 495"/>
          <p:cNvSpPr txBox="1"/>
          <p:nvPr/>
        </p:nvSpPr>
        <p:spPr>
          <a:xfrm>
            <a:off x="9393283" y="1833274"/>
            <a:ext cx="1108440" cy="496080"/>
          </a:xfrm>
          <a:prstGeom prst="rect">
            <a:avLst/>
          </a:prstGeom>
          <a:solidFill>
            <a:srgbClr val="A2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40" tIns="45690" rIns="91440" bIns="45690" anchor="t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6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SYCL</a:t>
            </a:r>
            <a:br>
              <a:rPr kumimoji="0" lang="en" sz="156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kumimoji="0" lang="en" sz="108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Front-end</a:t>
            </a:r>
            <a:endParaRPr kumimoji="0" sz="156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96" name="Shape 496"/>
          <p:cNvCxnSpPr>
            <a:endCxn id="446" idx="0"/>
          </p:cNvCxnSpPr>
          <p:nvPr/>
        </p:nvCxnSpPr>
        <p:spPr>
          <a:xfrm flipH="1">
            <a:off x="8333190" y="2328212"/>
            <a:ext cx="1594440" cy="100512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97" name="Shape 497" descr="Image result for llvm 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892043" y="2899438"/>
            <a:ext cx="1136708" cy="805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Shape 4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57569" y="4493340"/>
            <a:ext cx="677550" cy="338794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9D38DD12-E3AF-42BC-A488-ABCCAC6B08F0}"/>
              </a:ext>
            </a:extLst>
          </p:cNvPr>
          <p:cNvSpPr txBox="1"/>
          <p:nvPr/>
        </p:nvSpPr>
        <p:spPr>
          <a:xfrm>
            <a:off x="9762254" y="5831286"/>
            <a:ext cx="321027" cy="1615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7450">
                    <a:lumMod val="60000"/>
                    <a:lumOff val="40000"/>
                  </a:srgbClr>
                </a:solidFill>
                <a:effectLst/>
                <a:uLnTx/>
                <a:uFillTx/>
                <a:latin typeface="Century Gothic" pitchFamily="34" charset="0"/>
                <a:ea typeface="MS PGothic" pitchFamily="34" charset="-128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4462124"/>
      </p:ext>
    </p:extLst>
  </p:cSld>
  <p:clrMapOvr>
    <a:masterClrMapping/>
  </p:clrMapOvr>
  <p:transition spd="slow">
    <p:strips dir="r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32ED34-EFE4-4168-8F44-1ABEF8206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OpenCL Nation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9352F9-D23A-467B-BD73-77D6AE4BB526}"/>
              </a:ext>
            </a:extLst>
          </p:cNvPr>
          <p:cNvSpPr/>
          <p:nvPr/>
        </p:nvSpPr>
        <p:spPr>
          <a:xfrm>
            <a:off x="4108044" y="1293017"/>
            <a:ext cx="6553200" cy="991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6600"/>
                </a:solidFill>
                <a:latin typeface="Trebuchet MS" panose="020B0603020202020204" pitchFamily="34" charset="0"/>
              </a:rPr>
              <a:t>OpenCL is needed by the industry and widely used</a:t>
            </a:r>
          </a:p>
          <a:p>
            <a:pPr algn="ctr"/>
            <a:r>
              <a:rPr lang="en-US" sz="1400" dirty="0">
                <a:solidFill>
                  <a:srgbClr val="006600"/>
                </a:solidFill>
                <a:latin typeface="Trebuchet MS" panose="020B0603020202020204" pitchFamily="34" charset="0"/>
              </a:rPr>
              <a:t>Unique framework for portable heterogenous programming</a:t>
            </a:r>
          </a:p>
          <a:p>
            <a:pPr algn="ctr"/>
            <a:r>
              <a:rPr lang="en-US" sz="1400" dirty="0">
                <a:solidFill>
                  <a:srgbClr val="006600"/>
                </a:solidFill>
                <a:latin typeface="Trebuchet MS" panose="020B0603020202020204" pitchFamily="34" charset="0"/>
              </a:rPr>
              <a:t>Growing interest in SYCL, SPIR-V and related tools</a:t>
            </a:r>
          </a:p>
          <a:p>
            <a:pPr algn="ctr"/>
            <a:r>
              <a:rPr lang="en-US" sz="1400" dirty="0">
                <a:solidFill>
                  <a:srgbClr val="006600"/>
                </a:solidFill>
                <a:latin typeface="Trebuchet MS" panose="020B0603020202020204" pitchFamily="34" charset="0"/>
              </a:rPr>
              <a:t>Significant work in OpenCL 2.2 maintenance release - here at IWOCL!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C1DCBB-5648-4C7C-884F-A376CC6BDF4F}"/>
              </a:ext>
            </a:extLst>
          </p:cNvPr>
          <p:cNvSpPr/>
          <p:nvPr/>
        </p:nvSpPr>
        <p:spPr>
          <a:xfrm>
            <a:off x="533400" y="2806757"/>
            <a:ext cx="5791200" cy="975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Focus on Increasing Deployment Flexibility</a:t>
            </a:r>
          </a:p>
          <a:p>
            <a:pPr algn="ctr"/>
            <a:r>
              <a:rPr lang="en-US" sz="1400" dirty="0">
                <a:solidFill>
                  <a:srgbClr val="006600"/>
                </a:solidFill>
                <a:latin typeface="Trebuchet MS" panose="020B0603020202020204" pitchFamily="34" charset="0"/>
              </a:rPr>
              <a:t>Enable conformant OpenCL on more diverse processors and platforms </a:t>
            </a:r>
          </a:p>
          <a:p>
            <a:pPr algn="ctr"/>
            <a:r>
              <a:rPr lang="en-US" sz="1400" dirty="0">
                <a:solidFill>
                  <a:srgbClr val="006600"/>
                </a:solidFill>
                <a:latin typeface="Trebuchet MS" panose="020B0603020202020204" pitchFamily="34" charset="0"/>
              </a:rPr>
              <a:t>Streamline delivery of OpenCL in safety critical systems</a:t>
            </a:r>
          </a:p>
          <a:p>
            <a:pPr algn="ctr"/>
            <a:r>
              <a:rPr lang="en-US" sz="1400" dirty="0">
                <a:solidFill>
                  <a:srgbClr val="006600"/>
                </a:solidFill>
                <a:latin typeface="Trebuchet MS" panose="020B0603020202020204" pitchFamily="34" charset="0"/>
              </a:rPr>
              <a:t>Enable OpenCL code to run on additional run-times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8A5E00-F031-4CB3-9378-AC5089D29DAB}"/>
              </a:ext>
            </a:extLst>
          </p:cNvPr>
          <p:cNvSpPr txBox="1"/>
          <p:nvPr/>
        </p:nvSpPr>
        <p:spPr bwMode="auto">
          <a:xfrm>
            <a:off x="4332495" y="4305300"/>
            <a:ext cx="6104300" cy="97590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BUT OpenCL Faces Deployment Friction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  <a:latin typeface="Trebuchet MS" panose="020B0603020202020204" pitchFamily="34" charset="0"/>
              </a:rPr>
              <a:t>OpenCL 1.2 remains the widely adopted baseline – slower adoption of 2.X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  <a:latin typeface="Trebuchet MS" panose="020B0603020202020204" pitchFamily="34" charset="0"/>
              </a:rPr>
              <a:t>Vital platforms such as Android do not have official OpenCL 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  <a:latin typeface="Trebuchet MS" panose="020B0603020202020204" pitchFamily="34" charset="0"/>
              </a:rPr>
              <a:t>Many embedded processors are locked out from OpenCL conformance</a:t>
            </a:r>
          </a:p>
        </p:txBody>
      </p:sp>
      <p:sp>
        <p:nvSpPr>
          <p:cNvPr id="10" name="AutoShape 2" descr="Image result for roadmap arrow">
            <a:extLst>
              <a:ext uri="{FF2B5EF4-FFF2-40B4-BE49-F238E27FC236}">
                <a16:creationId xmlns:a16="http://schemas.microsoft.com/office/drawing/2014/main" id="{FCD6C2C7-2FC7-4CB4-8748-D5F4F60A04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34000" y="29337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6" name="Picture 4" descr="https://png.kisspng.com/sh/08f2c1be80a422aeb7ef4fd8176b946c/L4Dxd3E5UME5OGQ2TJH1eHWye7r6kCBvb15ojeRBZT3kgsP2l71kdJp1RdN7dD3mhcP9hfQuaaN3hAl8LUXkcYq8WPU0a2U8TdYDLkG7RIO5V8QyOWY3SaI9N0e6SYm3VMcveJ9s/kisspng-curve-arrow-clip-art-curved-arrows-5aa958e3c475d8.1842274115210477798047.png">
            <a:extLst>
              <a:ext uri="{FF2B5EF4-FFF2-40B4-BE49-F238E27FC236}">
                <a16:creationId xmlns:a16="http://schemas.microsoft.com/office/drawing/2014/main" id="{E5D1E831-A17D-4C21-9A93-3EE454E7A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76368">
            <a:off x="2069603" y="1106995"/>
            <a:ext cx="1870741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png.kisspng.com/sh/08f2c1be80a422aeb7ef4fd8176b946c/L4Dxd3E5UME5OGQ2TJH1eHWye7r6kCBvb15ojeRBZT3kgsP2l71kdJp1RdN7dD3mhcP9hfQuaaN3hAl8LUXkcYq8WPU0a2U8TdYDLkG7RIO5V8QyOWY3SaI9N0e6SYm3VMcveJ9s/kisspng-curve-arrow-clip-art-curved-arrows-5aa958e3c475d8.1842274115210477798047.png">
            <a:extLst>
              <a:ext uri="{FF2B5EF4-FFF2-40B4-BE49-F238E27FC236}">
                <a16:creationId xmlns:a16="http://schemas.microsoft.com/office/drawing/2014/main" id="{AE87AD3A-50DF-43C9-8F67-5DE774F87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64387">
            <a:off x="2201153" y="3590129"/>
            <a:ext cx="1870741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png.kisspng.com/sh/08f2c1be80a422aeb7ef4fd8176b946c/L4Dxd3E5UME5OGQ2TJH1eHWye7r6kCBvb15ojeRBZT3kgsP2l71kdJp1RdN7dD3mhcP9hfQuaaN3hAl8LUXkcYq8WPU0a2U8TdYDLkG7RIO5V8QyOWY3SaI9N0e6SYm3VMcveJ9s/kisspng-curve-arrow-clip-art-curved-arrows-5aa958e3c475d8.1842274115210477798047.png">
            <a:extLst>
              <a:ext uri="{FF2B5EF4-FFF2-40B4-BE49-F238E27FC236}">
                <a16:creationId xmlns:a16="http://schemas.microsoft.com/office/drawing/2014/main" id="{0863C653-6CCD-4DAD-9A74-CB7EC43F4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60279">
            <a:off x="8931140" y="2497763"/>
            <a:ext cx="1870741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OpenCL_Logo_RGB.jpg">
            <a:extLst>
              <a:ext uri="{FF2B5EF4-FFF2-40B4-BE49-F238E27FC236}">
                <a16:creationId xmlns:a16="http://schemas.microsoft.com/office/drawing/2014/main" id="{EC775CFC-D5FE-49DD-BA18-674072EC9C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150" y="2708087"/>
            <a:ext cx="1019050" cy="108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45CD7B5-3A35-438C-B665-5834C0D2F8DF}"/>
              </a:ext>
            </a:extLst>
          </p:cNvPr>
          <p:cNvSpPr/>
          <p:nvPr/>
        </p:nvSpPr>
        <p:spPr bwMode="auto">
          <a:xfrm>
            <a:off x="345096" y="2482573"/>
            <a:ext cx="6104300" cy="16764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840482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sosceles Triangle 67"/>
          <p:cNvSpPr/>
          <p:nvPr/>
        </p:nvSpPr>
        <p:spPr bwMode="auto">
          <a:xfrm rot="5400000">
            <a:off x="6865627" y="425998"/>
            <a:ext cx="1658958" cy="2439214"/>
          </a:xfrm>
          <a:prstGeom prst="triangle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B3FFB3">
                  <a:alpha val="3000"/>
                </a:srgbClr>
              </a:gs>
            </a:gsLst>
            <a:lin ang="5400000" scaled="0"/>
          </a:gradFill>
          <a:ln w="3175" cap="flat" cmpd="sng" algn="ctr">
            <a:noFill/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8750" algn="l"/>
                <a:tab pos="1757363" algn="l"/>
                <a:tab pos="3357563" algn="l"/>
                <a:tab pos="4956175" algn="l"/>
                <a:tab pos="6553200" algn="l"/>
              </a:tabLst>
            </a:pPr>
            <a:endParaRPr kumimoji="0" 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OpenCL Ecosystem Roadmap</a:t>
            </a:r>
          </a:p>
        </p:txBody>
      </p:sp>
      <p:pic>
        <p:nvPicPr>
          <p:cNvPr id="46" name="Picture 13" descr="OpenCL_Logo_RG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960" y="3563029"/>
            <a:ext cx="666329" cy="707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Text Box 22"/>
          <p:cNvSpPr txBox="1">
            <a:spLocks noChangeArrowheads="1"/>
          </p:cNvSpPr>
          <p:nvPr/>
        </p:nvSpPr>
        <p:spPr bwMode="auto">
          <a:xfrm>
            <a:off x="1336960" y="4273695"/>
            <a:ext cx="697542" cy="35127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91398" tIns="45701" rIns="91398" bIns="45701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2011</a:t>
            </a:r>
          </a:p>
        </p:txBody>
      </p:sp>
      <p:sp>
        <p:nvSpPr>
          <p:cNvPr id="51" name="Text Box 9"/>
          <p:cNvSpPr txBox="1">
            <a:spLocks noChangeArrowheads="1"/>
          </p:cNvSpPr>
          <p:nvPr/>
        </p:nvSpPr>
        <p:spPr bwMode="auto">
          <a:xfrm>
            <a:off x="762000" y="4612962"/>
            <a:ext cx="1905000" cy="59089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91398" tIns="45701" rIns="91398" bIns="45701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dirty="0">
                <a:latin typeface="Trebuchet MS" pitchFamily="34" charset="0"/>
              </a:rPr>
              <a:t>OpenCL 1.2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Trebuchet MS" pitchFamily="34" charset="0"/>
              </a:rPr>
              <a:t>OpenCL C Kernel Language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025" y="4966083"/>
            <a:ext cx="1204106" cy="602053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55" name="Text Box 9"/>
          <p:cNvSpPr txBox="1">
            <a:spLocks noChangeArrowheads="1"/>
          </p:cNvSpPr>
          <p:nvPr/>
        </p:nvSpPr>
        <p:spPr bwMode="auto">
          <a:xfrm>
            <a:off x="3206587" y="4633527"/>
            <a:ext cx="1282982" cy="42469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91398" tIns="45701" rIns="91398" bIns="45701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dirty="0">
                <a:latin typeface="Trebuchet MS" pitchFamily="34" charset="0"/>
              </a:rPr>
              <a:t>OpenCL 2.1 </a:t>
            </a:r>
            <a:br>
              <a:rPr lang="en-US" dirty="0">
                <a:latin typeface="Trebuchet MS" pitchFamily="34" charset="0"/>
              </a:rPr>
            </a:br>
            <a:r>
              <a:rPr lang="en-US" dirty="0">
                <a:latin typeface="Trebuchet MS" pitchFamily="34" charset="0"/>
              </a:rPr>
              <a:t>SPIR-V in Core</a:t>
            </a:r>
          </a:p>
        </p:txBody>
      </p:sp>
      <p:sp>
        <p:nvSpPr>
          <p:cNvPr id="56" name="Text Box 22"/>
          <p:cNvSpPr txBox="1">
            <a:spLocks noChangeArrowheads="1"/>
          </p:cNvSpPr>
          <p:nvPr/>
        </p:nvSpPr>
        <p:spPr bwMode="auto">
          <a:xfrm>
            <a:off x="3499307" y="4273695"/>
            <a:ext cx="697542" cy="35127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91398" tIns="45701" rIns="91398" bIns="45701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2015</a:t>
            </a:r>
          </a:p>
        </p:txBody>
      </p:sp>
      <p:pic>
        <p:nvPicPr>
          <p:cNvPr id="5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284" y="2325167"/>
            <a:ext cx="1391588" cy="632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Text Box 9"/>
          <p:cNvSpPr txBox="1">
            <a:spLocks noChangeArrowheads="1"/>
          </p:cNvSpPr>
          <p:nvPr/>
        </p:nvSpPr>
        <p:spPr bwMode="auto">
          <a:xfrm>
            <a:off x="2724167" y="2878664"/>
            <a:ext cx="2133600" cy="59089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91398" tIns="45701" rIns="91398" bIns="45701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dirty="0">
                <a:latin typeface="Trebuchet MS" pitchFamily="34" charset="0"/>
              </a:rPr>
              <a:t>SYCL 1.2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Trebuchet MS" pitchFamily="34" charset="0"/>
              </a:rPr>
              <a:t>C++11 Single source programming  </a:t>
            </a:r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671" y="4966083"/>
            <a:ext cx="1204106" cy="602053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60" name="Text Box 9"/>
          <p:cNvSpPr txBox="1">
            <a:spLocks noChangeArrowheads="1"/>
          </p:cNvSpPr>
          <p:nvPr/>
        </p:nvSpPr>
        <p:spPr bwMode="auto">
          <a:xfrm>
            <a:off x="5352924" y="4633527"/>
            <a:ext cx="1703304" cy="42469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91398" tIns="45701" rIns="91398" bIns="45701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dirty="0">
                <a:latin typeface="Trebuchet MS" pitchFamily="34" charset="0"/>
              </a:rPr>
              <a:t>OpenCL 2.2 </a:t>
            </a:r>
            <a:br>
              <a:rPr lang="en-US" dirty="0">
                <a:latin typeface="Trebuchet MS" pitchFamily="34" charset="0"/>
              </a:rPr>
            </a:br>
            <a:r>
              <a:rPr lang="en-US" dirty="0">
                <a:latin typeface="Trebuchet MS" pitchFamily="34" charset="0"/>
              </a:rPr>
              <a:t>C++ Kernel Language</a:t>
            </a:r>
          </a:p>
        </p:txBody>
      </p:sp>
      <p:sp>
        <p:nvSpPr>
          <p:cNvPr id="61" name="Text Box 22"/>
          <p:cNvSpPr txBox="1">
            <a:spLocks noChangeArrowheads="1"/>
          </p:cNvSpPr>
          <p:nvPr/>
        </p:nvSpPr>
        <p:spPr bwMode="auto">
          <a:xfrm>
            <a:off x="5875953" y="4273695"/>
            <a:ext cx="697542" cy="35127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91398" tIns="45701" rIns="91398" bIns="45701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2017</a:t>
            </a:r>
          </a:p>
        </p:txBody>
      </p:sp>
      <p:pic>
        <p:nvPicPr>
          <p:cNvPr id="6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930" y="2325167"/>
            <a:ext cx="1391588" cy="632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13" descr="OpenCL_Logo_RG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560" y="3563029"/>
            <a:ext cx="666329" cy="707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13" descr="OpenCL_Logo_RG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914" y="3563029"/>
            <a:ext cx="666329" cy="707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" name="Picture 31" descr="http://blogs.msdn.com/cfs-file.ashx/__key/communityserver-blogs-components-weblogfiles/00-00-01-10-58-metablogapi/3162.image_5F00_47DB465D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" t="15031" r="15174" b="28001"/>
          <a:stretch/>
        </p:blipFill>
        <p:spPr bwMode="auto">
          <a:xfrm>
            <a:off x="5760258" y="1078357"/>
            <a:ext cx="997472" cy="40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8" descr="Standard C++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511" y="767536"/>
            <a:ext cx="1081356" cy="57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 Box 9"/>
          <p:cNvSpPr txBox="1">
            <a:spLocks noChangeArrowheads="1"/>
          </p:cNvSpPr>
          <p:nvPr/>
        </p:nvSpPr>
        <p:spPr bwMode="auto">
          <a:xfrm>
            <a:off x="5186288" y="2877274"/>
            <a:ext cx="2133600" cy="59089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91398" tIns="45701" rIns="91398" bIns="45701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dirty="0">
                <a:latin typeface="Trebuchet MS" pitchFamily="34" charset="0"/>
              </a:rPr>
              <a:t>SYCL 1.2.1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Trebuchet MS" pitchFamily="34" charset="0"/>
              </a:rPr>
              <a:t>C++11 Single source programming  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7617867" y="1371849"/>
            <a:ext cx="2606645" cy="73212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Work with industry to bring Heterogeneous compute to standard ISO C++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159B38F-D2D4-4BC3-A413-E768987F7F82}"/>
              </a:ext>
            </a:extLst>
          </p:cNvPr>
          <p:cNvGrpSpPr/>
          <p:nvPr/>
        </p:nvGrpSpPr>
        <p:grpSpPr>
          <a:xfrm>
            <a:off x="6608647" y="2228819"/>
            <a:ext cx="3910529" cy="1814771"/>
            <a:chOff x="6771724" y="4091766"/>
            <a:chExt cx="3910529" cy="1814771"/>
          </a:xfrm>
        </p:grpSpPr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6DDA2A91-87A3-40D7-95F5-A4449E2257BC}"/>
                </a:ext>
              </a:extLst>
            </p:cNvPr>
            <p:cNvSpPr/>
            <p:nvPr/>
          </p:nvSpPr>
          <p:spPr bwMode="auto">
            <a:xfrm rot="5400000">
              <a:off x="7248006" y="3943605"/>
              <a:ext cx="1486650" cy="2439214"/>
            </a:xfrm>
            <a:prstGeom prst="triangl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rgbClr val="B3FFB3">
                    <a:alpha val="3000"/>
                  </a:srgbClr>
                </a:gs>
              </a:gsLst>
              <a:lin ang="5400000" scaled="0"/>
            </a:gradFill>
            <a:ln w="3175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pic>
          <p:nvPicPr>
            <p:cNvPr id="75" name="Picture 13" descr="OpenCL_Logo_RGB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7173" y="4091766"/>
              <a:ext cx="666329" cy="7075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6" name="Text Box 9"/>
            <p:cNvSpPr txBox="1">
              <a:spLocks noChangeArrowheads="1"/>
            </p:cNvSpPr>
            <p:nvPr/>
          </p:nvSpPr>
          <p:spPr bwMode="auto">
            <a:xfrm>
              <a:off x="7518117" y="4857509"/>
              <a:ext cx="3164136" cy="895591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91398" tIns="45701" rIns="91398" bIns="45701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1600" dirty="0">
                  <a:latin typeface="Trebuchet MS" pitchFamily="34" charset="0"/>
                </a:rPr>
                <a:t>OpenCL ‘Next’</a:t>
              </a:r>
            </a:p>
            <a:p>
              <a:pPr>
                <a:lnSpc>
                  <a:spcPct val="90000"/>
                </a:lnSpc>
              </a:pPr>
              <a:r>
                <a:rPr lang="en-US" sz="1400" dirty="0">
                  <a:latin typeface="Trebuchet MS" pitchFamily="34" charset="0"/>
                </a:rPr>
                <a:t>Flexible and efficient deployment of parallel computation across diverse processor architectures </a:t>
              </a:r>
            </a:p>
          </p:txBody>
        </p:sp>
      </p:grpSp>
      <p:sp>
        <p:nvSpPr>
          <p:cNvPr id="5" name="TextBox 4"/>
          <p:cNvSpPr txBox="1"/>
          <p:nvPr/>
        </p:nvSpPr>
        <p:spPr bwMode="auto">
          <a:xfrm>
            <a:off x="4104358" y="1632727"/>
            <a:ext cx="2497130" cy="64075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Single source C++ programming.</a:t>
            </a:r>
          </a:p>
          <a:p>
            <a:pPr algn="r"/>
            <a:r>
              <a:rPr lang="en-US" sz="12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Great for supporting C++ apps, libraries and frameworks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8EFC840-1165-49AD-994B-AB2007EDD77B}"/>
              </a:ext>
            </a:extLst>
          </p:cNvPr>
          <p:cNvGrpSpPr/>
          <p:nvPr/>
        </p:nvGrpSpPr>
        <p:grpSpPr>
          <a:xfrm>
            <a:off x="6601488" y="3948317"/>
            <a:ext cx="3751473" cy="1808348"/>
            <a:chOff x="6711124" y="2247900"/>
            <a:chExt cx="3751473" cy="1808348"/>
          </a:xfrm>
        </p:grpSpPr>
        <p:sp>
          <p:nvSpPr>
            <p:cNvPr id="78" name="Isosceles Triangle 77"/>
            <p:cNvSpPr/>
            <p:nvPr/>
          </p:nvSpPr>
          <p:spPr bwMode="auto">
            <a:xfrm rot="5400000">
              <a:off x="7187406" y="2089751"/>
              <a:ext cx="1486650" cy="2439214"/>
            </a:xfrm>
            <a:prstGeom prst="triangl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rgbClr val="B3FFB3">
                    <a:alpha val="3000"/>
                  </a:srgbClr>
                </a:gs>
              </a:gsLst>
              <a:lin ang="5400000" scaled="0"/>
            </a:gradFill>
            <a:ln w="3175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79" name="Isosceles Triangle 78"/>
            <p:cNvSpPr/>
            <p:nvPr/>
          </p:nvSpPr>
          <p:spPr bwMode="auto">
            <a:xfrm rot="10800000">
              <a:off x="7853417" y="2324100"/>
              <a:ext cx="2549068" cy="1067207"/>
            </a:xfrm>
            <a:prstGeom prst="triangl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rgbClr val="B3FFB3">
                    <a:alpha val="3000"/>
                  </a:srgbClr>
                </a:gs>
              </a:gsLst>
              <a:lin ang="5400000" scaled="0"/>
            </a:gradFill>
            <a:ln w="3175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pic>
          <p:nvPicPr>
            <p:cNvPr id="77" name="Shape 8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053759" y="2247900"/>
              <a:ext cx="2051280" cy="7891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TextBox 5"/>
            <p:cNvSpPr txBox="1"/>
            <p:nvPr/>
          </p:nvSpPr>
          <p:spPr bwMode="auto">
            <a:xfrm>
              <a:off x="7696200" y="3080340"/>
              <a:ext cx="2766397" cy="975908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  <a:t>More deployment options: </a:t>
              </a:r>
              <a:r>
                <a:rPr lang="en-US" sz="1400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  <a:t>Enabling dispatch of </a:t>
              </a:r>
              <a:br>
                <a:rPr lang="en-US" sz="1400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</a:br>
              <a:r>
                <a:rPr lang="en-US" sz="1400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  <a:t>OpenCL C kernels from </a:t>
              </a:r>
              <a:br>
                <a:rPr lang="en-US" sz="1400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</a:br>
              <a:r>
                <a:rPr lang="en-US" sz="1400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  <a:t>Vulkan runtimes</a:t>
              </a:r>
            </a:p>
          </p:txBody>
        </p:sp>
      </p:grpSp>
      <p:cxnSp>
        <p:nvCxnSpPr>
          <p:cNvPr id="80" name="Straight Arrow Connector 79"/>
          <p:cNvCxnSpPr/>
          <p:nvPr/>
        </p:nvCxnSpPr>
        <p:spPr bwMode="auto">
          <a:xfrm>
            <a:off x="1066800" y="4572287"/>
            <a:ext cx="5750646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050" name="Picture 2" descr="C:\Users\ntrevett\NVIDIA CUDA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070" y="1666263"/>
            <a:ext cx="565818" cy="573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15869A1-7E8D-4FB7-9DF6-818DEE47CDB5}"/>
              </a:ext>
            </a:extLst>
          </p:cNvPr>
          <p:cNvSpPr/>
          <p:nvPr/>
        </p:nvSpPr>
        <p:spPr bwMode="auto">
          <a:xfrm>
            <a:off x="3810000" y="415534"/>
            <a:ext cx="7010400" cy="2637577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065256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4" grpId="0"/>
      <p:bldP spid="5" grpId="0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SYCL Ecosystem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Single-source heterogeneous programming using STANDARD C++</a:t>
            </a:r>
          </a:p>
          <a:p>
            <a:pPr lvl="1"/>
            <a:r>
              <a:rPr lang="en-US" dirty="0"/>
              <a:t>Use C++ templates and lambda functions for host &amp; device code</a:t>
            </a:r>
          </a:p>
          <a:p>
            <a:pPr lvl="1"/>
            <a:r>
              <a:rPr lang="en-US" dirty="0"/>
              <a:t>Layered over OpenCL</a:t>
            </a:r>
          </a:p>
          <a:p>
            <a:pPr lvl="0"/>
            <a:r>
              <a:rPr lang="en-US" dirty="0">
                <a:sym typeface="Trebuchet MS"/>
              </a:rPr>
              <a:t>Fast and powerful path for bring C++ apps and libraries to OpenCL</a:t>
            </a:r>
            <a:endParaRPr lang="en-US" dirty="0"/>
          </a:p>
          <a:p>
            <a:pPr lvl="1"/>
            <a:r>
              <a:rPr lang="en-US" dirty="0">
                <a:sym typeface="Trebuchet MS"/>
              </a:rPr>
              <a:t>C++ Kernel Fusion - better performance on complex software than hand-coding</a:t>
            </a:r>
            <a:endParaRPr lang="en-US" dirty="0"/>
          </a:p>
          <a:p>
            <a:pPr lvl="1"/>
            <a:r>
              <a:rPr lang="en-US" dirty="0">
                <a:sym typeface="Trebuchet MS"/>
              </a:rPr>
              <a:t>SYCLBLAS, SYCL Eigen, SYCL TensorFlow, SYCL DNN, SYCL GTX, </a:t>
            </a:r>
            <a:r>
              <a:rPr lang="en-US" dirty="0" err="1"/>
              <a:t>VisionCpp</a:t>
            </a:r>
            <a:endParaRPr lang="en-US" dirty="0"/>
          </a:p>
          <a:p>
            <a:r>
              <a:rPr lang="en-US" dirty="0"/>
              <a:t>Close cooperation with ISO C++</a:t>
            </a:r>
          </a:p>
          <a:p>
            <a:pPr lvl="1"/>
            <a:r>
              <a:rPr lang="en-US" dirty="0"/>
              <a:t>C++17 Parallel STL hosted by Khronos</a:t>
            </a:r>
          </a:p>
          <a:p>
            <a:pPr lvl="1"/>
            <a:r>
              <a:rPr lang="en-US" dirty="0"/>
              <a:t>C++20 Parallel STL with Ranges </a:t>
            </a:r>
          </a:p>
          <a:p>
            <a:pPr lvl="0"/>
            <a:r>
              <a:rPr lang="en-US" dirty="0"/>
              <a:t>Implementations</a:t>
            </a:r>
          </a:p>
          <a:p>
            <a:pPr lvl="1"/>
            <a:r>
              <a:rPr lang="en-US" dirty="0">
                <a:sym typeface="Trebuchet MS"/>
              </a:rPr>
              <a:t>triSYCL, ComputeCpp, ComputeCpp SDK …</a:t>
            </a:r>
            <a:endParaRPr lang="en-US" dirty="0"/>
          </a:p>
          <a:p>
            <a:r>
              <a:rPr lang="en-GB" dirty="0"/>
              <a:t>More information at </a:t>
            </a:r>
            <a:r>
              <a:rPr lang="en-GB" dirty="0">
                <a:hlinkClick r:id="rId2"/>
              </a:rPr>
              <a:t>http://sycl.tech</a:t>
            </a:r>
            <a:endParaRPr lang="en-US" dirty="0"/>
          </a:p>
        </p:txBody>
      </p:sp>
      <p:pic>
        <p:nvPicPr>
          <p:cNvPr id="6146" name="Picture 2" descr="https://www.khronos.org/assets/uploads/apis/2015-sycl-page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550" y="3494150"/>
            <a:ext cx="4324350" cy="233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310" y="4534777"/>
            <a:ext cx="735344" cy="334247"/>
          </a:xfrm>
          <a:prstGeom prst="rect">
            <a:avLst/>
          </a:prstGeom>
        </p:spPr>
      </p:pic>
      <p:pic>
        <p:nvPicPr>
          <p:cNvPr id="10" name="Picture 13" descr="OpenCL_Logo_RGB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5023476"/>
            <a:ext cx="400057" cy="424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Shape 322">
            <a:extLst>
              <a:ext uri="{FF2B5EF4-FFF2-40B4-BE49-F238E27FC236}">
                <a16:creationId xmlns:a16="http://schemas.microsoft.com/office/drawing/2014/main" id="{E3F8A779-FC68-49D1-BC8C-1CCDB60D8B8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8200" y="4833070"/>
            <a:ext cx="2068920" cy="937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7140644"/>
      </p:ext>
    </p:extLst>
  </p:cSld>
  <p:clrMapOvr>
    <a:masterClrMapping/>
  </p:clrMapOvr>
  <p:transition spd="slow">
    <p:strips dir="r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SYCL Roadmap 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88CCB61-1006-43A6-AB8A-41F033B65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1600" dirty="0">
                <a:sym typeface="Trebuchet MS"/>
              </a:rPr>
              <a:t>SYCL 1.2.1 Ratified </a:t>
            </a:r>
            <a:endParaRPr lang="en-US" sz="1600" dirty="0"/>
          </a:p>
          <a:p>
            <a:pPr lvl="1"/>
            <a:r>
              <a:rPr lang="en-US" sz="1600" dirty="0">
                <a:sym typeface="Trebuchet MS"/>
              </a:rPr>
              <a:t>CTS and Adopters package in progress </a:t>
            </a:r>
            <a:endParaRPr lang="en-US" sz="1600" dirty="0"/>
          </a:p>
          <a:p>
            <a:pPr lvl="0"/>
            <a:r>
              <a:rPr lang="en-US" sz="1600" dirty="0"/>
              <a:t>SYCL 2.2 Provisional Released</a:t>
            </a:r>
          </a:p>
          <a:p>
            <a:pPr lvl="1"/>
            <a:r>
              <a:rPr lang="en-US" sz="1600" dirty="0"/>
              <a:t>Launched in parallel with OpenCL 2.2 to enable device capabilities from a single source file C++</a:t>
            </a:r>
          </a:p>
          <a:p>
            <a:pPr lvl="1"/>
            <a:r>
              <a:rPr lang="en-US" sz="1600" dirty="0"/>
              <a:t>Shared virtual memory, generic pointers and device-side enqueue etc.</a:t>
            </a:r>
          </a:p>
          <a:p>
            <a:pPr lvl="1"/>
            <a:r>
              <a:rPr lang="en-US" sz="1600" dirty="0"/>
              <a:t>Vehicle to align with C++20 and beyond</a:t>
            </a:r>
          </a:p>
          <a:p>
            <a:pPr lvl="0"/>
            <a:r>
              <a:rPr lang="en-US" sz="1600" dirty="0">
                <a:sym typeface="Trebuchet MS"/>
              </a:rPr>
              <a:t>Roadmap</a:t>
            </a:r>
            <a:endParaRPr lang="en-US" sz="1600" dirty="0"/>
          </a:p>
          <a:p>
            <a:pPr lvl="1"/>
            <a:r>
              <a:rPr lang="en-US" sz="1600" dirty="0">
                <a:sym typeface="Trebuchet MS"/>
              </a:rPr>
              <a:t>Tighter ISO C++ alignment parallel - injecting our heterogeneous knowledge into ISO</a:t>
            </a:r>
            <a:endParaRPr lang="en-US" sz="1600" dirty="0"/>
          </a:p>
          <a:p>
            <a:pPr lvl="1"/>
            <a:r>
              <a:rPr lang="en-US" sz="1600" dirty="0"/>
              <a:t>More regular releases ~aiming at 1.5 years per release</a:t>
            </a:r>
          </a:p>
          <a:p>
            <a:pPr lvl="1"/>
            <a:r>
              <a:rPr lang="en-US" sz="1600" dirty="0"/>
              <a:t>Will use </a:t>
            </a:r>
            <a:r>
              <a:rPr lang="en-US" sz="1600" dirty="0" err="1"/>
              <a:t>SYCLxxxx</a:t>
            </a:r>
            <a:r>
              <a:rPr lang="en-US" sz="1600" dirty="0"/>
              <a:t> naming convention</a:t>
            </a:r>
            <a:br>
              <a:rPr lang="en-US" sz="1600" dirty="0"/>
            </a:br>
            <a:r>
              <a:rPr lang="en-US" sz="1600" dirty="0"/>
              <a:t>where </a:t>
            </a:r>
            <a:r>
              <a:rPr lang="en-US" sz="1600" dirty="0" err="1"/>
              <a:t>xxxx</a:t>
            </a:r>
            <a:r>
              <a:rPr lang="en-US" sz="1600" dirty="0"/>
              <a:t>=year of ratification</a:t>
            </a:r>
          </a:p>
          <a:p>
            <a:pPr lvl="0"/>
            <a:r>
              <a:rPr lang="en-US" sz="1600" dirty="0"/>
              <a:t>Focus on Machine learning and Vision processing</a:t>
            </a:r>
          </a:p>
          <a:p>
            <a:pPr lvl="1"/>
            <a:r>
              <a:rPr lang="en-US" sz="1600" dirty="0"/>
              <a:t>For self-driving cars, SYCL TensorFlow, SYCL DNN</a:t>
            </a:r>
          </a:p>
          <a:p>
            <a:pPr lvl="0"/>
            <a:r>
              <a:rPr lang="en-US" sz="1600" dirty="0"/>
              <a:t>SYCL Safety Critical</a:t>
            </a:r>
          </a:p>
          <a:p>
            <a:pPr lvl="1"/>
            <a:r>
              <a:rPr lang="en-US" sz="1600" dirty="0"/>
              <a:t>Demanded by Embedded Market customers</a:t>
            </a:r>
          </a:p>
          <a:p>
            <a:pPr lvl="1"/>
            <a:r>
              <a:rPr lang="en-US" sz="1600" dirty="0"/>
              <a:t>Especially Advanced Driver Assist Systems (ADAS)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D2ADA8-BE80-434A-9192-02E0D41C8FA7}"/>
              </a:ext>
            </a:extLst>
          </p:cNvPr>
          <p:cNvSpPr txBox="1"/>
          <p:nvPr/>
        </p:nvSpPr>
        <p:spPr bwMode="auto">
          <a:xfrm>
            <a:off x="6248400" y="4118062"/>
            <a:ext cx="2083450" cy="99123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C++ Kernel Language</a:t>
            </a:r>
            <a:br>
              <a:rPr lang="en-US" sz="14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2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Low Level Control</a:t>
            </a:r>
          </a:p>
          <a:p>
            <a:pPr algn="ctr"/>
            <a:r>
              <a:rPr lang="en-US" sz="11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‘GPGPU’-style separation of device-side kernel source code and host code</a:t>
            </a:r>
          </a:p>
        </p:txBody>
      </p:sp>
      <p:pic>
        <p:nvPicPr>
          <p:cNvPr id="6" name="Picture 13" descr="OpenCL_Logo_RGB.jpg">
            <a:extLst>
              <a:ext uri="{FF2B5EF4-FFF2-40B4-BE49-F238E27FC236}">
                <a16:creationId xmlns:a16="http://schemas.microsoft.com/office/drawing/2014/main" id="{84C42C74-202B-46D9-971D-F16A936964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880" y="5153149"/>
            <a:ext cx="708490" cy="752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50953D96-62EB-443E-B9B0-1EEC5AEAB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9927" y="5183404"/>
            <a:ext cx="1522050" cy="691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E92951-C6A6-4190-9AE7-E3460D9CAF05}"/>
              </a:ext>
            </a:extLst>
          </p:cNvPr>
          <p:cNvSpPr txBox="1"/>
          <p:nvPr/>
        </p:nvSpPr>
        <p:spPr bwMode="auto">
          <a:xfrm>
            <a:off x="8484152" y="4201867"/>
            <a:ext cx="2133600" cy="82362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Single-source C++</a:t>
            </a:r>
          </a:p>
          <a:p>
            <a:pPr algn="ctr"/>
            <a:r>
              <a:rPr lang="en-US" sz="12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Programmer Familiarity</a:t>
            </a:r>
          </a:p>
          <a:p>
            <a:pPr algn="ctr"/>
            <a:r>
              <a:rPr lang="en-US" sz="11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Approach also taken by </a:t>
            </a:r>
            <a:br>
              <a:rPr lang="en-US" sz="11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1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C++ AMP and OpenMP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6CCFCB-7CC5-416D-A939-9632E07E98FF}"/>
              </a:ext>
            </a:extLst>
          </p:cNvPr>
          <p:cNvCxnSpPr/>
          <p:nvPr/>
        </p:nvCxnSpPr>
        <p:spPr bwMode="auto">
          <a:xfrm flipV="1">
            <a:off x="8484152" y="4162347"/>
            <a:ext cx="0" cy="1605779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2FDFF5F-1CF8-49B7-A68C-6B65F2364DF3}"/>
              </a:ext>
            </a:extLst>
          </p:cNvPr>
          <p:cNvSpPr txBox="1"/>
          <p:nvPr/>
        </p:nvSpPr>
        <p:spPr bwMode="auto">
          <a:xfrm>
            <a:off x="6261606" y="3428376"/>
            <a:ext cx="4445092" cy="70173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8000"/>
                </a:solidFill>
                <a:latin typeface="Trebuchet MS" pitchFamily="34" charset="0"/>
                <a:cs typeface="Tahoma" pitchFamily="34" charset="0"/>
              </a:rPr>
              <a:t>Developer Choice</a:t>
            </a:r>
          </a:p>
          <a:p>
            <a:pPr algn="ctr"/>
            <a:r>
              <a:rPr lang="en-US" sz="1200" b="1" dirty="0">
                <a:solidFill>
                  <a:srgbClr val="008000"/>
                </a:solidFill>
                <a:latin typeface="Trebuchet MS" pitchFamily="34" charset="0"/>
                <a:cs typeface="Tahoma" pitchFamily="34" charset="0"/>
              </a:rPr>
              <a:t>The development of the two specifications are aligned so code can be easily shared between the two approaches</a:t>
            </a:r>
          </a:p>
        </p:txBody>
      </p:sp>
    </p:spTree>
    <p:extLst>
      <p:ext uri="{BB962C8B-B14F-4D97-AF65-F5344CB8AC3E}">
        <p14:creationId xmlns:p14="http://schemas.microsoft.com/office/powerpoint/2010/main" val="2121499312"/>
      </p:ext>
    </p:extLst>
  </p:cSld>
  <p:clrMapOvr>
    <a:masterClrMapping/>
  </p:clrMapOvr>
  <p:transition spd="slow">
    <p:strips dir="r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sosceles Triangle 67"/>
          <p:cNvSpPr/>
          <p:nvPr/>
        </p:nvSpPr>
        <p:spPr bwMode="auto">
          <a:xfrm rot="5400000">
            <a:off x="6865627" y="425998"/>
            <a:ext cx="1658958" cy="2439214"/>
          </a:xfrm>
          <a:prstGeom prst="triangle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B3FFB3">
                  <a:alpha val="3000"/>
                </a:srgbClr>
              </a:gs>
            </a:gsLst>
            <a:lin ang="5400000" scaled="0"/>
          </a:gradFill>
          <a:ln w="3175" cap="flat" cmpd="sng" algn="ctr">
            <a:noFill/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8750" algn="l"/>
                <a:tab pos="1757363" algn="l"/>
                <a:tab pos="3357563" algn="l"/>
                <a:tab pos="4956175" algn="l"/>
                <a:tab pos="6553200" algn="l"/>
              </a:tabLst>
            </a:pPr>
            <a:endParaRPr kumimoji="0" 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OpenCL Ecosystem Roadmap</a:t>
            </a:r>
          </a:p>
        </p:txBody>
      </p:sp>
      <p:pic>
        <p:nvPicPr>
          <p:cNvPr id="46" name="Picture 13" descr="OpenCL_Logo_RG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960" y="3563029"/>
            <a:ext cx="666329" cy="707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Text Box 22"/>
          <p:cNvSpPr txBox="1">
            <a:spLocks noChangeArrowheads="1"/>
          </p:cNvSpPr>
          <p:nvPr/>
        </p:nvSpPr>
        <p:spPr bwMode="auto">
          <a:xfrm>
            <a:off x="1336960" y="4273695"/>
            <a:ext cx="697542" cy="35127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91398" tIns="45701" rIns="91398" bIns="45701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2011</a:t>
            </a:r>
          </a:p>
        </p:txBody>
      </p:sp>
      <p:sp>
        <p:nvSpPr>
          <p:cNvPr id="51" name="Text Box 9"/>
          <p:cNvSpPr txBox="1">
            <a:spLocks noChangeArrowheads="1"/>
          </p:cNvSpPr>
          <p:nvPr/>
        </p:nvSpPr>
        <p:spPr bwMode="auto">
          <a:xfrm>
            <a:off x="762000" y="4612962"/>
            <a:ext cx="1905000" cy="59089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91398" tIns="45701" rIns="91398" bIns="45701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dirty="0">
                <a:latin typeface="Trebuchet MS" pitchFamily="34" charset="0"/>
              </a:rPr>
              <a:t>OpenCL 1.2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Trebuchet MS" pitchFamily="34" charset="0"/>
              </a:rPr>
              <a:t>OpenCL C Kernel Language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025" y="4966083"/>
            <a:ext cx="1204106" cy="602053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55" name="Text Box 9"/>
          <p:cNvSpPr txBox="1">
            <a:spLocks noChangeArrowheads="1"/>
          </p:cNvSpPr>
          <p:nvPr/>
        </p:nvSpPr>
        <p:spPr bwMode="auto">
          <a:xfrm>
            <a:off x="3206587" y="4633527"/>
            <a:ext cx="1282982" cy="42469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91398" tIns="45701" rIns="91398" bIns="45701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dirty="0">
                <a:latin typeface="Trebuchet MS" pitchFamily="34" charset="0"/>
              </a:rPr>
              <a:t>OpenCL 2.1 </a:t>
            </a:r>
            <a:br>
              <a:rPr lang="en-US" dirty="0">
                <a:latin typeface="Trebuchet MS" pitchFamily="34" charset="0"/>
              </a:rPr>
            </a:br>
            <a:r>
              <a:rPr lang="en-US" dirty="0">
                <a:latin typeface="Trebuchet MS" pitchFamily="34" charset="0"/>
              </a:rPr>
              <a:t>SPIR-V in Core</a:t>
            </a:r>
          </a:p>
        </p:txBody>
      </p:sp>
      <p:sp>
        <p:nvSpPr>
          <p:cNvPr id="56" name="Text Box 22"/>
          <p:cNvSpPr txBox="1">
            <a:spLocks noChangeArrowheads="1"/>
          </p:cNvSpPr>
          <p:nvPr/>
        </p:nvSpPr>
        <p:spPr bwMode="auto">
          <a:xfrm>
            <a:off x="3499307" y="4273695"/>
            <a:ext cx="697542" cy="35127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91398" tIns="45701" rIns="91398" bIns="45701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2015</a:t>
            </a:r>
          </a:p>
        </p:txBody>
      </p:sp>
      <p:pic>
        <p:nvPicPr>
          <p:cNvPr id="5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284" y="2325167"/>
            <a:ext cx="1391588" cy="632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Text Box 9"/>
          <p:cNvSpPr txBox="1">
            <a:spLocks noChangeArrowheads="1"/>
          </p:cNvSpPr>
          <p:nvPr/>
        </p:nvSpPr>
        <p:spPr bwMode="auto">
          <a:xfrm>
            <a:off x="2724167" y="2878664"/>
            <a:ext cx="2133600" cy="59089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91398" tIns="45701" rIns="91398" bIns="45701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dirty="0">
                <a:latin typeface="Trebuchet MS" pitchFamily="34" charset="0"/>
              </a:rPr>
              <a:t>SYCL 1.2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Trebuchet MS" pitchFamily="34" charset="0"/>
              </a:rPr>
              <a:t>C++11 Single source programming  </a:t>
            </a:r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671" y="4966083"/>
            <a:ext cx="1204106" cy="602053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60" name="Text Box 9"/>
          <p:cNvSpPr txBox="1">
            <a:spLocks noChangeArrowheads="1"/>
          </p:cNvSpPr>
          <p:nvPr/>
        </p:nvSpPr>
        <p:spPr bwMode="auto">
          <a:xfrm>
            <a:off x="5352924" y="4633527"/>
            <a:ext cx="1703304" cy="42469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91398" tIns="45701" rIns="91398" bIns="45701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dirty="0">
                <a:latin typeface="Trebuchet MS" pitchFamily="34" charset="0"/>
              </a:rPr>
              <a:t>OpenCL 2.2 </a:t>
            </a:r>
            <a:br>
              <a:rPr lang="en-US" dirty="0">
                <a:latin typeface="Trebuchet MS" pitchFamily="34" charset="0"/>
              </a:rPr>
            </a:br>
            <a:r>
              <a:rPr lang="en-US" dirty="0">
                <a:latin typeface="Trebuchet MS" pitchFamily="34" charset="0"/>
              </a:rPr>
              <a:t>C++ Kernel Language</a:t>
            </a:r>
          </a:p>
        </p:txBody>
      </p:sp>
      <p:sp>
        <p:nvSpPr>
          <p:cNvPr id="61" name="Text Box 22"/>
          <p:cNvSpPr txBox="1">
            <a:spLocks noChangeArrowheads="1"/>
          </p:cNvSpPr>
          <p:nvPr/>
        </p:nvSpPr>
        <p:spPr bwMode="auto">
          <a:xfrm>
            <a:off x="5875953" y="4273695"/>
            <a:ext cx="697542" cy="35127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91398" tIns="45701" rIns="91398" bIns="45701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2017</a:t>
            </a:r>
          </a:p>
        </p:txBody>
      </p:sp>
      <p:pic>
        <p:nvPicPr>
          <p:cNvPr id="6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930" y="2325167"/>
            <a:ext cx="1391588" cy="632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13" descr="OpenCL_Logo_RG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560" y="3563029"/>
            <a:ext cx="666329" cy="707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13" descr="OpenCL_Logo_RG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914" y="3563029"/>
            <a:ext cx="666329" cy="707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" name="Picture 31" descr="http://blogs.msdn.com/cfs-file.ashx/__key/communityserver-blogs-components-weblogfiles/00-00-01-10-58-metablogapi/3162.image_5F00_47DB465D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" t="15031" r="15174" b="28001"/>
          <a:stretch/>
        </p:blipFill>
        <p:spPr bwMode="auto">
          <a:xfrm>
            <a:off x="5760258" y="1078357"/>
            <a:ext cx="997472" cy="40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8" descr="Standard C++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511" y="767536"/>
            <a:ext cx="1081356" cy="57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 Box 9"/>
          <p:cNvSpPr txBox="1">
            <a:spLocks noChangeArrowheads="1"/>
          </p:cNvSpPr>
          <p:nvPr/>
        </p:nvSpPr>
        <p:spPr bwMode="auto">
          <a:xfrm>
            <a:off x="5186288" y="2877274"/>
            <a:ext cx="2133600" cy="59089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91398" tIns="45701" rIns="91398" bIns="45701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dirty="0">
                <a:latin typeface="Trebuchet MS" pitchFamily="34" charset="0"/>
              </a:rPr>
              <a:t>SYCL 1.2.1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Trebuchet MS" pitchFamily="34" charset="0"/>
              </a:rPr>
              <a:t>C++14 Single source programming  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7617867" y="1371849"/>
            <a:ext cx="2606645" cy="73212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Work with industry to bring Heterogeneous compute to standard ISO C++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159B38F-D2D4-4BC3-A413-E768987F7F82}"/>
              </a:ext>
            </a:extLst>
          </p:cNvPr>
          <p:cNvGrpSpPr/>
          <p:nvPr/>
        </p:nvGrpSpPr>
        <p:grpSpPr>
          <a:xfrm>
            <a:off x="6608647" y="2228819"/>
            <a:ext cx="3910529" cy="1814771"/>
            <a:chOff x="6771724" y="4091766"/>
            <a:chExt cx="3910529" cy="1814771"/>
          </a:xfrm>
        </p:grpSpPr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6DDA2A91-87A3-40D7-95F5-A4449E2257BC}"/>
                </a:ext>
              </a:extLst>
            </p:cNvPr>
            <p:cNvSpPr/>
            <p:nvPr/>
          </p:nvSpPr>
          <p:spPr bwMode="auto">
            <a:xfrm rot="5400000">
              <a:off x="7248006" y="3943605"/>
              <a:ext cx="1486650" cy="2439214"/>
            </a:xfrm>
            <a:prstGeom prst="triangl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rgbClr val="B3FFB3">
                    <a:alpha val="3000"/>
                  </a:srgbClr>
                </a:gs>
              </a:gsLst>
              <a:lin ang="5400000" scaled="0"/>
            </a:gradFill>
            <a:ln w="3175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pic>
          <p:nvPicPr>
            <p:cNvPr id="75" name="Picture 13" descr="OpenCL_Logo_RGB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7173" y="4091766"/>
              <a:ext cx="666329" cy="7075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6" name="Text Box 9"/>
            <p:cNvSpPr txBox="1">
              <a:spLocks noChangeArrowheads="1"/>
            </p:cNvSpPr>
            <p:nvPr/>
          </p:nvSpPr>
          <p:spPr bwMode="auto">
            <a:xfrm>
              <a:off x="7518117" y="4857509"/>
              <a:ext cx="3164136" cy="895591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91398" tIns="45701" rIns="91398" bIns="45701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1600" dirty="0">
                  <a:latin typeface="Trebuchet MS" pitchFamily="34" charset="0"/>
                </a:rPr>
                <a:t>OpenCL ‘Next’</a:t>
              </a:r>
            </a:p>
            <a:p>
              <a:pPr>
                <a:lnSpc>
                  <a:spcPct val="90000"/>
                </a:lnSpc>
              </a:pPr>
              <a:r>
                <a:rPr lang="en-US" sz="1400" dirty="0">
                  <a:latin typeface="Trebuchet MS" pitchFamily="34" charset="0"/>
                </a:rPr>
                <a:t>Flexible and efficient deployment of parallel computation across diverse processor architectures </a:t>
              </a:r>
            </a:p>
          </p:txBody>
        </p:sp>
      </p:grpSp>
      <p:sp>
        <p:nvSpPr>
          <p:cNvPr id="5" name="TextBox 4"/>
          <p:cNvSpPr txBox="1"/>
          <p:nvPr/>
        </p:nvSpPr>
        <p:spPr bwMode="auto">
          <a:xfrm>
            <a:off x="4104358" y="1632727"/>
            <a:ext cx="2497130" cy="64075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Single source C++ programming.</a:t>
            </a:r>
          </a:p>
          <a:p>
            <a:pPr algn="r"/>
            <a:r>
              <a:rPr lang="en-US" sz="12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Great for supporting C++ apps, libraries and frameworks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8EFC840-1165-49AD-994B-AB2007EDD77B}"/>
              </a:ext>
            </a:extLst>
          </p:cNvPr>
          <p:cNvGrpSpPr/>
          <p:nvPr/>
        </p:nvGrpSpPr>
        <p:grpSpPr>
          <a:xfrm>
            <a:off x="6601488" y="3948317"/>
            <a:ext cx="3751473" cy="1808348"/>
            <a:chOff x="6711124" y="2247900"/>
            <a:chExt cx="3751473" cy="1808348"/>
          </a:xfrm>
        </p:grpSpPr>
        <p:sp>
          <p:nvSpPr>
            <p:cNvPr id="78" name="Isosceles Triangle 77"/>
            <p:cNvSpPr/>
            <p:nvPr/>
          </p:nvSpPr>
          <p:spPr bwMode="auto">
            <a:xfrm rot="5400000">
              <a:off x="7187406" y="2089751"/>
              <a:ext cx="1486650" cy="2439214"/>
            </a:xfrm>
            <a:prstGeom prst="triangl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rgbClr val="B3FFB3">
                    <a:alpha val="3000"/>
                  </a:srgbClr>
                </a:gs>
              </a:gsLst>
              <a:lin ang="5400000" scaled="0"/>
            </a:gradFill>
            <a:ln w="3175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79" name="Isosceles Triangle 78"/>
            <p:cNvSpPr/>
            <p:nvPr/>
          </p:nvSpPr>
          <p:spPr bwMode="auto">
            <a:xfrm rot="10800000">
              <a:off x="7853417" y="2324100"/>
              <a:ext cx="2549068" cy="1067207"/>
            </a:xfrm>
            <a:prstGeom prst="triangl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rgbClr val="B3FFB3">
                    <a:alpha val="3000"/>
                  </a:srgbClr>
                </a:gs>
              </a:gsLst>
              <a:lin ang="5400000" scaled="0"/>
            </a:gradFill>
            <a:ln w="3175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pic>
          <p:nvPicPr>
            <p:cNvPr id="77" name="Shape 8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053759" y="2247900"/>
              <a:ext cx="2051280" cy="7891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TextBox 5"/>
            <p:cNvSpPr txBox="1"/>
            <p:nvPr/>
          </p:nvSpPr>
          <p:spPr bwMode="auto">
            <a:xfrm>
              <a:off x="7696200" y="3080340"/>
              <a:ext cx="2766397" cy="975908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  <a:t>More deployment options: </a:t>
              </a:r>
              <a:r>
                <a:rPr lang="en-US" sz="1400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  <a:t>Enabling dispatch of </a:t>
              </a:r>
              <a:br>
                <a:rPr lang="en-US" sz="1400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</a:br>
              <a:r>
                <a:rPr lang="en-US" sz="1400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  <a:t>OpenCL C kernels from </a:t>
              </a:r>
              <a:br>
                <a:rPr lang="en-US" sz="1400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</a:br>
              <a:r>
                <a:rPr lang="en-US" sz="1400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  <a:t>Vulkan runtimes</a:t>
              </a:r>
            </a:p>
          </p:txBody>
        </p:sp>
      </p:grpSp>
      <p:cxnSp>
        <p:nvCxnSpPr>
          <p:cNvPr id="80" name="Straight Arrow Connector 79"/>
          <p:cNvCxnSpPr/>
          <p:nvPr/>
        </p:nvCxnSpPr>
        <p:spPr bwMode="auto">
          <a:xfrm>
            <a:off x="1066800" y="4572287"/>
            <a:ext cx="5750646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050" name="Picture 2" descr="C:\Users\ntrevett\NVIDIA CUDA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070" y="1666263"/>
            <a:ext cx="565818" cy="573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15869A1-7E8D-4FB7-9DF6-818DEE47CDB5}"/>
              </a:ext>
            </a:extLst>
          </p:cNvPr>
          <p:cNvSpPr/>
          <p:nvPr/>
        </p:nvSpPr>
        <p:spPr bwMode="auto">
          <a:xfrm>
            <a:off x="4761368" y="3509814"/>
            <a:ext cx="6062608" cy="2471886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219822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32ED34-EFE4-4168-8F44-1ABEF8206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OpenCL Nation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9352F9-D23A-467B-BD73-77D6AE4BB526}"/>
              </a:ext>
            </a:extLst>
          </p:cNvPr>
          <p:cNvSpPr/>
          <p:nvPr/>
        </p:nvSpPr>
        <p:spPr>
          <a:xfrm>
            <a:off x="4108044" y="1293017"/>
            <a:ext cx="6553200" cy="991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6600"/>
                </a:solidFill>
                <a:latin typeface="Trebuchet MS" panose="020B0603020202020204" pitchFamily="34" charset="0"/>
              </a:rPr>
              <a:t>OpenCL is needed by the industry and widely used</a:t>
            </a:r>
          </a:p>
          <a:p>
            <a:pPr algn="ctr"/>
            <a:r>
              <a:rPr lang="en-US" sz="1400" dirty="0">
                <a:solidFill>
                  <a:srgbClr val="006600"/>
                </a:solidFill>
                <a:latin typeface="Trebuchet MS" panose="020B0603020202020204" pitchFamily="34" charset="0"/>
              </a:rPr>
              <a:t>Unique framework for portable heterogenous programming</a:t>
            </a:r>
          </a:p>
          <a:p>
            <a:pPr algn="ctr"/>
            <a:r>
              <a:rPr lang="en-US" sz="1400" dirty="0">
                <a:solidFill>
                  <a:srgbClr val="006600"/>
                </a:solidFill>
                <a:latin typeface="Trebuchet MS" panose="020B0603020202020204" pitchFamily="34" charset="0"/>
              </a:rPr>
              <a:t>Growing interest in SYCL, SPIR-V and related tools</a:t>
            </a:r>
          </a:p>
          <a:p>
            <a:pPr algn="ctr"/>
            <a:r>
              <a:rPr lang="en-US" sz="1400" dirty="0">
                <a:solidFill>
                  <a:srgbClr val="006600"/>
                </a:solidFill>
                <a:latin typeface="Trebuchet MS" panose="020B0603020202020204" pitchFamily="34" charset="0"/>
              </a:rPr>
              <a:t>Significant work in OpenCL 2.2 maintenance release - here at IWOCL!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C1DCBB-5648-4C7C-884F-A376CC6BDF4F}"/>
              </a:ext>
            </a:extLst>
          </p:cNvPr>
          <p:cNvSpPr/>
          <p:nvPr/>
        </p:nvSpPr>
        <p:spPr>
          <a:xfrm>
            <a:off x="533400" y="2806757"/>
            <a:ext cx="5791200" cy="975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Focus on Increasing Deployment Flexibility</a:t>
            </a:r>
          </a:p>
          <a:p>
            <a:pPr algn="ctr"/>
            <a:r>
              <a:rPr lang="en-US" sz="1400" dirty="0">
                <a:solidFill>
                  <a:srgbClr val="006600"/>
                </a:solidFill>
                <a:latin typeface="Trebuchet MS" panose="020B0603020202020204" pitchFamily="34" charset="0"/>
              </a:rPr>
              <a:t>Enable conformant OpenCL on more diverse processors and platforms </a:t>
            </a:r>
          </a:p>
          <a:p>
            <a:pPr algn="ctr"/>
            <a:r>
              <a:rPr lang="en-US" sz="1400" dirty="0">
                <a:solidFill>
                  <a:srgbClr val="006600"/>
                </a:solidFill>
                <a:latin typeface="Trebuchet MS" panose="020B0603020202020204" pitchFamily="34" charset="0"/>
              </a:rPr>
              <a:t>Streamline delivery of OpenCL in safety critical systems</a:t>
            </a:r>
          </a:p>
          <a:p>
            <a:pPr algn="ctr"/>
            <a:r>
              <a:rPr lang="en-US" sz="1400" dirty="0">
                <a:solidFill>
                  <a:srgbClr val="006600"/>
                </a:solidFill>
                <a:latin typeface="Trebuchet MS" panose="020B0603020202020204" pitchFamily="34" charset="0"/>
              </a:rPr>
              <a:t>Enable OpenCL code to run on additional run-times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8A5E00-F031-4CB3-9378-AC5089D29DAB}"/>
              </a:ext>
            </a:extLst>
          </p:cNvPr>
          <p:cNvSpPr txBox="1"/>
          <p:nvPr/>
        </p:nvSpPr>
        <p:spPr bwMode="auto">
          <a:xfrm>
            <a:off x="4332495" y="4305300"/>
            <a:ext cx="6104300" cy="97590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BUT OpenCL Faces Deployment Friction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  <a:latin typeface="Trebuchet MS" panose="020B0603020202020204" pitchFamily="34" charset="0"/>
              </a:rPr>
              <a:t>OpenCL 1.2 remains the widely adopted baseline – slower adoption of 2.X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  <a:latin typeface="Trebuchet MS" panose="020B0603020202020204" pitchFamily="34" charset="0"/>
              </a:rPr>
              <a:t>Vital platforms such as Android do not have official OpenCL 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  <a:latin typeface="Trebuchet MS" panose="020B0603020202020204" pitchFamily="34" charset="0"/>
              </a:rPr>
              <a:t>Many embedded processors are locked out from OpenCL conformance</a:t>
            </a:r>
          </a:p>
        </p:txBody>
      </p:sp>
      <p:sp>
        <p:nvSpPr>
          <p:cNvPr id="10" name="AutoShape 2" descr="Image result for roadmap arrow">
            <a:extLst>
              <a:ext uri="{FF2B5EF4-FFF2-40B4-BE49-F238E27FC236}">
                <a16:creationId xmlns:a16="http://schemas.microsoft.com/office/drawing/2014/main" id="{FCD6C2C7-2FC7-4CB4-8748-D5F4F60A04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34000" y="29337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6" name="Picture 4" descr="https://png.kisspng.com/sh/08f2c1be80a422aeb7ef4fd8176b946c/L4Dxd3E5UME5OGQ2TJH1eHWye7r6kCBvb15ojeRBZT3kgsP2l71kdJp1RdN7dD3mhcP9hfQuaaN3hAl8LUXkcYq8WPU0a2U8TdYDLkG7RIO5V8QyOWY3SaI9N0e6SYm3VMcveJ9s/kisspng-curve-arrow-clip-art-curved-arrows-5aa958e3c475d8.1842274115210477798047.png">
            <a:extLst>
              <a:ext uri="{FF2B5EF4-FFF2-40B4-BE49-F238E27FC236}">
                <a16:creationId xmlns:a16="http://schemas.microsoft.com/office/drawing/2014/main" id="{E5D1E831-A17D-4C21-9A93-3EE454E7A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76368">
            <a:off x="2069603" y="1106995"/>
            <a:ext cx="1870741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png.kisspng.com/sh/08f2c1be80a422aeb7ef4fd8176b946c/L4Dxd3E5UME5OGQ2TJH1eHWye7r6kCBvb15ojeRBZT3kgsP2l71kdJp1RdN7dD3mhcP9hfQuaaN3hAl8LUXkcYq8WPU0a2U8TdYDLkG7RIO5V8QyOWY3SaI9N0e6SYm3VMcveJ9s/kisspng-curve-arrow-clip-art-curved-arrows-5aa958e3c475d8.1842274115210477798047.png">
            <a:extLst>
              <a:ext uri="{FF2B5EF4-FFF2-40B4-BE49-F238E27FC236}">
                <a16:creationId xmlns:a16="http://schemas.microsoft.com/office/drawing/2014/main" id="{AE87AD3A-50DF-43C9-8F67-5DE774F87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64387">
            <a:off x="2201153" y="3590129"/>
            <a:ext cx="1870741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png.kisspng.com/sh/08f2c1be80a422aeb7ef4fd8176b946c/L4Dxd3E5UME5OGQ2TJH1eHWye7r6kCBvb15ojeRBZT3kgsP2l71kdJp1RdN7dD3mhcP9hfQuaaN3hAl8LUXkcYq8WPU0a2U8TdYDLkG7RIO5V8QyOWY3SaI9N0e6SYm3VMcveJ9s/kisspng-curve-arrow-clip-art-curved-arrows-5aa958e3c475d8.1842274115210477798047.png">
            <a:extLst>
              <a:ext uri="{FF2B5EF4-FFF2-40B4-BE49-F238E27FC236}">
                <a16:creationId xmlns:a16="http://schemas.microsoft.com/office/drawing/2014/main" id="{0863C653-6CCD-4DAD-9A74-CB7EC43F4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60279">
            <a:off x="8948129" y="2361261"/>
            <a:ext cx="1870741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OpenCL_Logo_RGB.jpg">
            <a:extLst>
              <a:ext uri="{FF2B5EF4-FFF2-40B4-BE49-F238E27FC236}">
                <a16:creationId xmlns:a16="http://schemas.microsoft.com/office/drawing/2014/main" id="{EC775CFC-D5FE-49DD-BA18-674072EC9C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150" y="2708087"/>
            <a:ext cx="1019050" cy="108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45CD7B5-3A35-438C-B665-5834C0D2F8DF}"/>
              </a:ext>
            </a:extLst>
          </p:cNvPr>
          <p:cNvSpPr/>
          <p:nvPr/>
        </p:nvSpPr>
        <p:spPr bwMode="auto">
          <a:xfrm>
            <a:off x="4191000" y="980572"/>
            <a:ext cx="6324600" cy="16764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990985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 rot="10800000" flipH="1">
            <a:off x="983138" y="1197480"/>
            <a:ext cx="9156600" cy="2536920"/>
          </a:xfrm>
          <a:prstGeom prst="triangle">
            <a:avLst>
              <a:gd name="adj" fmla="val 49428"/>
            </a:avLst>
          </a:prstGeom>
          <a:gradFill>
            <a:gsLst>
              <a:gs pos="0">
                <a:srgbClr val="FFFFFF"/>
              </a:gs>
              <a:gs pos="50000">
                <a:srgbClr val="F4CCCC"/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40"/>
          </a:p>
        </p:txBody>
      </p:sp>
      <p:pic>
        <p:nvPicPr>
          <p:cNvPr id="174" name="Shape 174"/>
          <p:cNvPicPr preferRelativeResize="0"/>
          <p:nvPr/>
        </p:nvPicPr>
        <p:blipFill rotWithShape="1">
          <a:blip r:embed="rId3">
            <a:alphaModFix/>
          </a:blip>
          <a:srcRect l="-14413"/>
          <a:stretch/>
        </p:blipFill>
        <p:spPr>
          <a:xfrm>
            <a:off x="8229600" y="4126609"/>
            <a:ext cx="2419474" cy="36196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838200" y="190500"/>
            <a:ext cx="9982200" cy="6334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7890" tIns="48960" rIns="97890" bIns="48960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48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Vulkan and </a:t>
            </a:r>
            <a:r>
              <a:rPr lang="en" sz="348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New Generation GPU APIs</a:t>
            </a:r>
            <a:endParaRPr sz="1440" dirty="0"/>
          </a:p>
        </p:txBody>
      </p:sp>
      <p:pic>
        <p:nvPicPr>
          <p:cNvPr id="176" name="Shape 176" descr="https://design.ubuntu.com/wp-content/uploads/logo-ubuntu_st_no%C2%AE-orange-hex.png"/>
          <p:cNvPicPr preferRelativeResize="0"/>
          <p:nvPr/>
        </p:nvPicPr>
        <p:blipFill rotWithShape="1">
          <a:blip r:embed="rId4">
            <a:alphaModFix/>
          </a:blip>
          <a:srcRect l="16855" t="8269" r="18533" b="18229"/>
          <a:stretch/>
        </p:blipFill>
        <p:spPr>
          <a:xfrm>
            <a:off x="5048265" y="4514230"/>
            <a:ext cx="749186" cy="602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 descr="http://www.theinquirer.net/IMG/471/165471/redhat-logo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2473" y="4538396"/>
            <a:ext cx="503802" cy="554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 descr="http://www.lecadelo.fr/wp-content/uploads/2014/06/logo-steamos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29444" y="4548775"/>
            <a:ext cx="670974" cy="53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 descr="http://inwallspeakers1.com/wp-content/uploads/2014/06/windows-7-logo-transparent-png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99662" y="4576422"/>
            <a:ext cx="480817" cy="478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 descr="http://cleggpromo.com/uploads/21gWMCueRzBmdbDK1MLRS5gS6xwaizcyuZ9tYEIPciapuO9wwindows-8-logo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674944" y="4553118"/>
            <a:ext cx="692726" cy="524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 descr="https://upload.wikimedia.org/wikipedia/commons/thumb/0/05/Windows_10_Logo.svg/2000px-Windows_10_Logo.svg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59647" y="4687531"/>
            <a:ext cx="1383306" cy="255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 descr="Image result for nintendo switch logo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932408" y="4428724"/>
            <a:ext cx="773532" cy="773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 descr="Related image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905994" y="4520645"/>
            <a:ext cx="589686" cy="589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 descr="Image result for macos logo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692048" y="4624850"/>
            <a:ext cx="917077" cy="381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 descr="C:\Users\ntrevett\Khronos\Logos\Vulkan_500px_Dec16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998440" y="2848318"/>
            <a:ext cx="3125999" cy="1202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 descr="https://devimages.apple.com.edgekey.net/assets/elements/icons/128x128/metal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391390" y="3047541"/>
            <a:ext cx="583340" cy="583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 descr="http://www.user2.net/wp-content/uploads/2014/03/dx-12-logo.jp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316831" y="3081509"/>
            <a:ext cx="909250" cy="485723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/>
          <p:nvPr/>
        </p:nvSpPr>
        <p:spPr>
          <a:xfrm rot="-5400000">
            <a:off x="1608504" y="3065485"/>
            <a:ext cx="380520" cy="1589760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40" tIns="45690" rIns="91440" bIns="4569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144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89" name="Shape 189"/>
          <p:cNvSpPr/>
          <p:nvPr/>
        </p:nvSpPr>
        <p:spPr>
          <a:xfrm rot="-5400000">
            <a:off x="9472560" y="2960548"/>
            <a:ext cx="380520" cy="1799640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40" tIns="45690" rIns="91440" bIns="4569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144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90" name="Shape 190"/>
          <p:cNvSpPr/>
          <p:nvPr/>
        </p:nvSpPr>
        <p:spPr>
          <a:xfrm rot="-5400000">
            <a:off x="4567904" y="465868"/>
            <a:ext cx="381600" cy="7551360"/>
          </a:xfrm>
          <a:prstGeom prst="rightBrace">
            <a:avLst>
              <a:gd name="adj1" fmla="val 8333"/>
              <a:gd name="adj2" fmla="val 6056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40" tIns="45690" rIns="91440" bIns="4569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144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91" name="Shape 191" descr="http://www.android.com/media/android_vector.jp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937930" y="4426517"/>
            <a:ext cx="700446" cy="777943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 txBox="1"/>
          <p:nvPr/>
        </p:nvSpPr>
        <p:spPr>
          <a:xfrm>
            <a:off x="999698" y="1279560"/>
            <a:ext cx="9123480" cy="1272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45690" rIns="91440" bIns="45690" anchor="t" anchorCtr="0">
            <a:noAutofit/>
          </a:bodyPr>
          <a:lstStyle/>
          <a:p>
            <a:pPr marL="22860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8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Non-proprietary, royalty-free open standard ‘By the industry for the industry’</a:t>
            </a:r>
            <a:endParaRPr sz="1440"/>
          </a:p>
          <a:p>
            <a:pPr marL="22860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8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Portable across multiple platforms - desktop and mobile </a:t>
            </a:r>
            <a:endParaRPr sz="1440"/>
          </a:p>
          <a:p>
            <a:pPr marL="22860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8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Modern architecture | Low overhead| Multi-thread friendly</a:t>
            </a:r>
            <a:endParaRPr sz="1440"/>
          </a:p>
          <a:p>
            <a:pPr marL="22860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8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EXPLICIT GPU access for EFFICIENT, LOW-LATENCY, </a:t>
            </a:r>
            <a:br>
              <a:rPr lang="en" sz="18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8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PREDICTABLE performance</a:t>
            </a:r>
            <a:endParaRPr sz="1440"/>
          </a:p>
        </p:txBody>
      </p:sp>
      <p:cxnSp>
        <p:nvCxnSpPr>
          <p:cNvPr id="193" name="Shape 193"/>
          <p:cNvCxnSpPr/>
          <p:nvPr/>
        </p:nvCxnSpPr>
        <p:spPr>
          <a:xfrm>
            <a:off x="2593717" y="4474016"/>
            <a:ext cx="0" cy="690120"/>
          </a:xfrm>
          <a:prstGeom prst="straightConnector1">
            <a:avLst/>
          </a:prstGeom>
          <a:solidFill>
            <a:srgbClr val="E66714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94" name="Shape 194"/>
          <p:cNvCxnSpPr/>
          <p:nvPr/>
        </p:nvCxnSpPr>
        <p:spPr>
          <a:xfrm>
            <a:off x="8754042" y="4474016"/>
            <a:ext cx="0" cy="690120"/>
          </a:xfrm>
          <a:prstGeom prst="straightConnector1">
            <a:avLst/>
          </a:prstGeom>
          <a:solidFill>
            <a:srgbClr val="E66714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95" name="Shape 195"/>
          <p:cNvSpPr txBox="1"/>
          <p:nvPr/>
        </p:nvSpPr>
        <p:spPr>
          <a:xfrm>
            <a:off x="9005675" y="3998242"/>
            <a:ext cx="1643400" cy="25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45690" rIns="91440" bIns="4569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08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Vulkan Porting Tools</a:t>
            </a:r>
            <a:endParaRPr sz="1440"/>
          </a:p>
        </p:txBody>
      </p:sp>
      <p:sp>
        <p:nvSpPr>
          <p:cNvPr id="196" name="Shape 196"/>
          <p:cNvSpPr txBox="1"/>
          <p:nvPr/>
        </p:nvSpPr>
        <p:spPr>
          <a:xfrm>
            <a:off x="3240536" y="5325229"/>
            <a:ext cx="5397840" cy="33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45690" rIns="91440" bIns="45690" anchor="t" anchorCtr="0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" sz="156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Vulkan is </a:t>
            </a:r>
            <a:r>
              <a:rPr lang="en-US" sz="156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available</a:t>
            </a:r>
            <a:r>
              <a:rPr lang="en" sz="156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on Android 7.0+</a:t>
            </a:r>
            <a:endParaRPr sz="1560" b="1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8451395"/>
      </p:ext>
    </p:extLst>
  </p:cSld>
  <p:clrMapOvr>
    <a:masterClrMapping/>
  </p:clrMapOvr>
  <p:transition spd="slow">
    <p:strips dir="r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Trebuchet MS"/>
              </a:rPr>
              <a:t>Pervasive Vulkan 1.0</a:t>
            </a:r>
          </a:p>
        </p:txBody>
      </p:sp>
      <p:sp>
        <p:nvSpPr>
          <p:cNvPr id="244" name="Shape 244"/>
          <p:cNvSpPr/>
          <p:nvPr/>
        </p:nvSpPr>
        <p:spPr>
          <a:xfrm>
            <a:off x="838200" y="816550"/>
            <a:ext cx="9753480" cy="1020240"/>
          </a:xfrm>
          <a:prstGeom prst="rect">
            <a:avLst/>
          </a:prstGeom>
          <a:solidFill>
            <a:srgbClr val="EFFF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40" tIns="45690" rIns="91440" bIns="4569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156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45" name="Shape 245" descr="qualcomm-master-logo_cmyk_po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82466" y="1298858"/>
            <a:ext cx="1231318" cy="317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 descr="Imagination_Logo_Primary_Pantone259C.ep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53000" y="1202206"/>
            <a:ext cx="920573" cy="510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Shape 2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18407" y="1174326"/>
            <a:ext cx="767406" cy="56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 descr="Intel Nov0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6000" y="1231982"/>
            <a:ext cx="678916" cy="45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10441" y="1257300"/>
            <a:ext cx="1105159" cy="34129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Shape 250"/>
          <p:cNvSpPr txBox="1"/>
          <p:nvPr/>
        </p:nvSpPr>
        <p:spPr>
          <a:xfrm>
            <a:off x="1440199" y="818575"/>
            <a:ext cx="8381160" cy="33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45690" rIns="91440" bIns="4569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56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Major GPU Companies supporting Vulkan for Desktop and Mobile Platforms</a:t>
            </a:r>
            <a:endParaRPr sz="144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838200" y="1896047"/>
            <a:ext cx="9753480" cy="30718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40" tIns="45690" rIns="91440" bIns="4569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156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2" name="Shape 252"/>
          <p:cNvSpPr txBox="1"/>
          <p:nvPr/>
        </p:nvSpPr>
        <p:spPr>
          <a:xfrm>
            <a:off x="8857211" y="1615765"/>
            <a:ext cx="180036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45690" rIns="91440" bIns="4569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960" b="1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8"/>
              </a:rPr>
              <a:t>http://vulkan.gpuinfo.org/</a:t>
            </a:r>
            <a:r>
              <a:rPr lang="en" sz="96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44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53" name="Shape 25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308669" y="1327501"/>
            <a:ext cx="831022" cy="260003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 txBox="1"/>
          <p:nvPr/>
        </p:nvSpPr>
        <p:spPr>
          <a:xfrm>
            <a:off x="1440872" y="1883350"/>
            <a:ext cx="8379720" cy="76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45690" rIns="91440" bIns="4569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24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Platforms</a:t>
            </a:r>
            <a:endParaRPr sz="2400">
              <a:latin typeface="Arial Narrow"/>
              <a:ea typeface="Arial Narrow"/>
              <a:cs typeface="Arial Narrow"/>
              <a:sym typeface="Arial Narrow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sz="2400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837463" y="5043962"/>
            <a:ext cx="9753480" cy="838080"/>
          </a:xfrm>
          <a:prstGeom prst="rect">
            <a:avLst/>
          </a:prstGeom>
          <a:solidFill>
            <a:srgbClr val="FFEF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40" tIns="45690" rIns="91440" bIns="4569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156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6" name="Shape 256"/>
          <p:cNvSpPr txBox="1"/>
          <p:nvPr/>
        </p:nvSpPr>
        <p:spPr>
          <a:xfrm>
            <a:off x="4870786" y="5016416"/>
            <a:ext cx="1519920" cy="30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45690" rIns="91440" bIns="4569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56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Game Engines</a:t>
            </a:r>
            <a:endParaRPr sz="144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57" name="Shape 257" descr="http://vignette1.wikia.nocookie.net/half-life/images/c/c7/Valve_logo.png/revision/latest?cb=20130914231731&amp;path-prefix=en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96631" y="5388260"/>
            <a:ext cx="1055470" cy="2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 descr="http://xenko.com/images/blog/XenkoLogoTM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101847" y="5343190"/>
            <a:ext cx="1008594" cy="388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Shape 259" descr="Image result for unity logo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049235" y="5348423"/>
            <a:ext cx="1040809" cy="378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 descr="http://vignette2.wikia.nocookie.net/wolfenstein/images/5/57/Logo_id_black.png/revision/latest?cb=2012121105093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509001" y="5246219"/>
            <a:ext cx="582587" cy="582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 descr="Image result for epic games logo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546942" y="5217801"/>
            <a:ext cx="562030" cy="63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 descr="C:\Users\ntrevett\Khronos\Logos\Vulkan_500px_Dec16.png"/>
          <p:cNvPicPr preferRelativeResize="0"/>
          <p:nvPr/>
        </p:nvPicPr>
        <p:blipFill rotWithShape="1">
          <a:blip r:embed="rId15">
            <a:alphaModFix/>
          </a:blip>
          <a:srcRect l="6116" t="16045" r="6001" b="18435"/>
          <a:stretch/>
        </p:blipFill>
        <p:spPr>
          <a:xfrm>
            <a:off x="8691122" y="190500"/>
            <a:ext cx="1998228" cy="572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3" name="Shape 263"/>
          <p:cNvGrpSpPr/>
          <p:nvPr/>
        </p:nvGrpSpPr>
        <p:grpSpPr>
          <a:xfrm>
            <a:off x="8125321" y="3675818"/>
            <a:ext cx="1425505" cy="1177093"/>
            <a:chOff x="7314777" y="3182361"/>
            <a:chExt cx="1187920" cy="980911"/>
          </a:xfrm>
        </p:grpSpPr>
        <p:sp>
          <p:nvSpPr>
            <p:cNvPr id="264" name="Shape 264"/>
            <p:cNvSpPr txBox="1"/>
            <p:nvPr/>
          </p:nvSpPr>
          <p:spPr>
            <a:xfrm>
              <a:off x="7356397" y="3952972"/>
              <a:ext cx="1146300" cy="21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0" tIns="45690" rIns="91440" bIns="45690" anchor="t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" sz="1080" b="1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Embedded</a:t>
              </a:r>
              <a:endParaRPr sz="1440"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pic>
          <p:nvPicPr>
            <p:cNvPr id="265" name="Shape 265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8012501" y="3202525"/>
              <a:ext cx="393330" cy="462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Shape 266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7371511" y="3182361"/>
              <a:ext cx="408441" cy="4858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Shape 267" descr="JetsonTX1_DevKit_QuarterSide_off.png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7314777" y="3441869"/>
              <a:ext cx="1146402" cy="6051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8" name="Shape 268"/>
          <p:cNvGrpSpPr/>
          <p:nvPr/>
        </p:nvGrpSpPr>
        <p:grpSpPr>
          <a:xfrm>
            <a:off x="1873710" y="3700016"/>
            <a:ext cx="1853164" cy="1020329"/>
            <a:chOff x="1178825" y="3219926"/>
            <a:chExt cx="1544303" cy="850274"/>
          </a:xfrm>
        </p:grpSpPr>
        <p:sp>
          <p:nvSpPr>
            <p:cNvPr id="269" name="Shape 269"/>
            <p:cNvSpPr txBox="1"/>
            <p:nvPr/>
          </p:nvSpPr>
          <p:spPr>
            <a:xfrm>
              <a:off x="1536050" y="3859900"/>
              <a:ext cx="1026000" cy="21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0" tIns="45690" rIns="91440" bIns="45690" anchor="t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" sz="1080" b="1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Virtual Reality</a:t>
              </a:r>
              <a:endParaRPr sz="1440"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pic>
          <p:nvPicPr>
            <p:cNvPr id="270" name="Shape 270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2191778" y="3442426"/>
              <a:ext cx="531350" cy="39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Shape 271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1178825" y="3219926"/>
              <a:ext cx="1104150" cy="66249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2" name="Shape 272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3501848" y="5246242"/>
            <a:ext cx="1137140" cy="54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7824392" y="5119024"/>
            <a:ext cx="562050" cy="52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/>
          <p:nvPr/>
        </p:nvSpPr>
        <p:spPr>
          <a:xfrm>
            <a:off x="7565940" y="5521390"/>
            <a:ext cx="1078920" cy="42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72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Croteam </a:t>
            </a:r>
            <a:br>
              <a:rPr lang="en" sz="72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lang="en" sz="72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Serious Engine</a:t>
            </a:r>
            <a:endParaRPr sz="720" b="1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6560309" y="3588278"/>
            <a:ext cx="1040760" cy="25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45690" rIns="91440" bIns="4569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144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79" name="Shape 279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5025839" y="3861458"/>
            <a:ext cx="1800510" cy="806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Shape 280" descr="https://upload.wikimedia.org/wikipedia/commons/thumb/0/05/Windows_10_Logo.svg/2000px-Windows_10_Logo.svg.png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4803853" y="3782223"/>
            <a:ext cx="679476" cy="125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Shape 28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616513" y="4112030"/>
            <a:ext cx="422894" cy="49752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Shape 282"/>
          <p:cNvSpPr txBox="1"/>
          <p:nvPr/>
        </p:nvSpPr>
        <p:spPr>
          <a:xfrm>
            <a:off x="5260426" y="4609553"/>
            <a:ext cx="1257120" cy="25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45690" rIns="91440" bIns="4569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08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Cloud Services</a:t>
            </a:r>
            <a:endParaRPr sz="144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grpSp>
        <p:nvGrpSpPr>
          <p:cNvPr id="283" name="Shape 283"/>
          <p:cNvGrpSpPr/>
          <p:nvPr/>
        </p:nvGrpSpPr>
        <p:grpSpPr>
          <a:xfrm>
            <a:off x="3907772" y="2205115"/>
            <a:ext cx="1257120" cy="1333486"/>
            <a:chOff x="2636727" y="2043650"/>
            <a:chExt cx="1047600" cy="1111238"/>
          </a:xfrm>
        </p:grpSpPr>
        <p:pic>
          <p:nvPicPr>
            <p:cNvPr id="284" name="Shape 284" descr="Image result for galaxy s7"/>
            <p:cNvPicPr preferRelativeResize="0"/>
            <p:nvPr/>
          </p:nvPicPr>
          <p:blipFill rotWithShape="1">
            <a:blip r:embed="rId25">
              <a:alphaModFix/>
            </a:blip>
            <a:srcRect l="31206" t="6896" r="32872" b="5567"/>
            <a:stretch/>
          </p:blipFill>
          <p:spPr>
            <a:xfrm>
              <a:off x="2801149" y="2043650"/>
              <a:ext cx="485975" cy="9211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5" name="Shape 285"/>
            <p:cNvSpPr txBox="1"/>
            <p:nvPr/>
          </p:nvSpPr>
          <p:spPr>
            <a:xfrm>
              <a:off x="2636727" y="2944588"/>
              <a:ext cx="1047600" cy="21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0" tIns="45690" rIns="91440" bIns="45690" anchor="t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" sz="1080" b="1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Mobile </a:t>
              </a:r>
              <a:br>
                <a:rPr lang="en" sz="1080" b="1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</a:br>
              <a:r>
                <a:rPr lang="en" sz="720" b="1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(Android 7.0+)</a:t>
              </a:r>
              <a:endParaRPr sz="720"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pic>
          <p:nvPicPr>
            <p:cNvPr id="286" name="Shape 286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3148000" y="2297001"/>
              <a:ext cx="448676" cy="53367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7" name="Shape 287"/>
          <p:cNvGrpSpPr/>
          <p:nvPr/>
        </p:nvGrpSpPr>
        <p:grpSpPr>
          <a:xfrm>
            <a:off x="1255671" y="2319469"/>
            <a:ext cx="1642808" cy="1245517"/>
            <a:chOff x="822766" y="2086744"/>
            <a:chExt cx="1369007" cy="1037931"/>
          </a:xfrm>
        </p:grpSpPr>
        <p:pic>
          <p:nvPicPr>
            <p:cNvPr id="288" name="Shape 288" descr="http://inwallspeakers1.com/wp-content/uploads/2014/06/windows-7-logo-transparent-png.png"/>
            <p:cNvPicPr preferRelativeResize="0"/>
            <p:nvPr/>
          </p:nvPicPr>
          <p:blipFill rotWithShape="1">
            <a:blip r:embed="rId26">
              <a:alphaModFix/>
            </a:blip>
            <a:srcRect/>
            <a:stretch/>
          </p:blipFill>
          <p:spPr>
            <a:xfrm>
              <a:off x="822766" y="2535359"/>
              <a:ext cx="213538" cy="2123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Shape 289" descr="http://cleggpromo.com/uploads/21gWMCueRzBmdbDK1MLRS5gS6xwaizcyuZ9tYEIPciapuO9wwindows-8-logo.png"/>
            <p:cNvPicPr preferRelativeResize="0"/>
            <p:nvPr/>
          </p:nvPicPr>
          <p:blipFill rotWithShape="1">
            <a:blip r:embed="rId27">
              <a:alphaModFix/>
            </a:blip>
            <a:srcRect/>
            <a:stretch/>
          </p:blipFill>
          <p:spPr>
            <a:xfrm>
              <a:off x="1025108" y="2248377"/>
              <a:ext cx="378856" cy="2869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Shape 290" descr="https://upload.wikimedia.org/wikipedia/commons/thumb/0/05/Windows_10_Logo.svg/2000px-Windows_10_Logo.svg.png"/>
            <p:cNvPicPr preferRelativeResize="0"/>
            <p:nvPr/>
          </p:nvPicPr>
          <p:blipFill rotWithShape="1">
            <a:blip r:embed="rId24">
              <a:alphaModFix/>
            </a:blip>
            <a:srcRect/>
            <a:stretch/>
          </p:blipFill>
          <p:spPr>
            <a:xfrm>
              <a:off x="894936" y="2086744"/>
              <a:ext cx="566230" cy="1047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Shape 291"/>
            <p:cNvSpPr txBox="1"/>
            <p:nvPr/>
          </p:nvSpPr>
          <p:spPr>
            <a:xfrm>
              <a:off x="1324949" y="2914375"/>
              <a:ext cx="639600" cy="21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0" tIns="45690" rIns="91440" bIns="45690" anchor="t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" sz="1080" b="1" dirty="0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Desktop</a:t>
              </a:r>
              <a:endParaRPr sz="1440" dirty="0"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pic>
          <p:nvPicPr>
            <p:cNvPr id="292" name="Shape 292"/>
            <p:cNvPicPr preferRelativeResize="0"/>
            <p:nvPr/>
          </p:nvPicPr>
          <p:blipFill rotWithShape="1">
            <a:blip r:embed="rId28">
              <a:alphaModFix/>
            </a:blip>
            <a:srcRect/>
            <a:stretch/>
          </p:blipFill>
          <p:spPr>
            <a:xfrm>
              <a:off x="1218500" y="2114704"/>
              <a:ext cx="767125" cy="8095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Shape 293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1839361" y="2209522"/>
              <a:ext cx="352412" cy="414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4" name="Shape 294"/>
          <p:cNvGrpSpPr/>
          <p:nvPr/>
        </p:nvGrpSpPr>
        <p:grpSpPr>
          <a:xfrm>
            <a:off x="6362191" y="2277779"/>
            <a:ext cx="1316129" cy="1324030"/>
            <a:chOff x="5388525" y="2191492"/>
            <a:chExt cx="1096774" cy="1103358"/>
          </a:xfrm>
        </p:grpSpPr>
        <p:pic>
          <p:nvPicPr>
            <p:cNvPr id="295" name="Shape 295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6106450" y="2191492"/>
              <a:ext cx="378849" cy="450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Shape 296"/>
            <p:cNvPicPr preferRelativeResize="0"/>
            <p:nvPr/>
          </p:nvPicPr>
          <p:blipFill rotWithShape="1">
            <a:blip r:embed="rId29">
              <a:alphaModFix/>
            </a:blip>
            <a:srcRect/>
            <a:stretch/>
          </p:blipFill>
          <p:spPr>
            <a:xfrm>
              <a:off x="5437554" y="2219425"/>
              <a:ext cx="879550" cy="8948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" name="Shape 297"/>
            <p:cNvSpPr txBox="1"/>
            <p:nvPr/>
          </p:nvSpPr>
          <p:spPr>
            <a:xfrm>
              <a:off x="5388525" y="3084550"/>
              <a:ext cx="1026000" cy="21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0" tIns="45690" rIns="91440" bIns="45690" anchor="t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" sz="1080" b="1" dirty="0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Media Players</a:t>
              </a:r>
              <a:endParaRPr sz="1440" dirty="0"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</p:grpSp>
      <p:pic>
        <p:nvPicPr>
          <p:cNvPr id="298" name="Shape 298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578132" y="4315234"/>
            <a:ext cx="266744" cy="31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 descr="http://inwallspeakers1.com/wp-content/uploads/2014/06/windows-7-logo-transparent-png.png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1644313" y="4374683"/>
            <a:ext cx="205008" cy="203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Shape 300" descr="https://upload.wikimedia.org/wikipedia/commons/thumb/0/05/Windows_10_Logo.svg/2000px-Windows_10_Logo.svg.png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417784" y="4202034"/>
            <a:ext cx="582600" cy="10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895822" y="4349414"/>
            <a:ext cx="266730" cy="313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 descr="http://cleggpromo.com/uploads/21gWMCueRzBmdbDK1MLRS5gS6xwaizcyuZ9tYEIPciapuO9wwindows-8-logo.png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711861" y="3872019"/>
            <a:ext cx="383400" cy="290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Shape 303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996632" y="1322960"/>
            <a:ext cx="1115384" cy="26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Shape 304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3336345" y="1350531"/>
            <a:ext cx="1492610" cy="213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3ACCC08-BD33-FE4C-8A50-7494A2542252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480995" y="2359612"/>
            <a:ext cx="1300480" cy="759480"/>
          </a:xfrm>
          <a:prstGeom prst="rect">
            <a:avLst/>
          </a:prstGeom>
        </p:spPr>
      </p:pic>
      <p:sp>
        <p:nvSpPr>
          <p:cNvPr id="66" name="Shape 291">
            <a:extLst>
              <a:ext uri="{FF2B5EF4-FFF2-40B4-BE49-F238E27FC236}">
                <a16:creationId xmlns:a16="http://schemas.microsoft.com/office/drawing/2014/main" id="{DF671867-17BD-410D-B175-98426F8D084E}"/>
              </a:ext>
            </a:extLst>
          </p:cNvPr>
          <p:cNvSpPr txBox="1"/>
          <p:nvPr/>
        </p:nvSpPr>
        <p:spPr>
          <a:xfrm>
            <a:off x="8767228" y="3134809"/>
            <a:ext cx="767520" cy="25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45690" rIns="91440" bIns="4569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8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Consoles</a:t>
            </a:r>
            <a:endParaRPr sz="1440" dirty="0"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915469466"/>
      </p:ext>
    </p:extLst>
  </p:cSld>
  <p:clrMapOvr>
    <a:masterClrMapping/>
  </p:clrMapOvr>
  <p:transition spd="slow">
    <p:strips dir="r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/>
        </p:nvSpPr>
        <p:spPr>
          <a:xfrm rot="-7899904" flipH="1">
            <a:off x="1749580" y="3566810"/>
            <a:ext cx="1684721" cy="127394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EF1D2"/>
          </a:solidFill>
          <a:ln>
            <a:noFill/>
          </a:ln>
        </p:spPr>
        <p:txBody>
          <a:bodyPr spcFirstLastPara="1" wrap="square" lIns="91440" tIns="45690" rIns="91440" bIns="4569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156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5" name="Shape 155"/>
          <p:cNvSpPr/>
          <p:nvPr/>
        </p:nvSpPr>
        <p:spPr>
          <a:xfrm rot="-2900183">
            <a:off x="1546096" y="1583360"/>
            <a:ext cx="1857707" cy="127399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EF1D2"/>
          </a:solidFill>
          <a:ln>
            <a:noFill/>
          </a:ln>
        </p:spPr>
        <p:txBody>
          <a:bodyPr spcFirstLastPara="1" wrap="square" lIns="91440" tIns="45690" rIns="91440" bIns="4569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156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6" name="Shape 156"/>
          <p:cNvSpPr/>
          <p:nvPr/>
        </p:nvSpPr>
        <p:spPr>
          <a:xfrm>
            <a:off x="1776472" y="2484006"/>
            <a:ext cx="6658307" cy="127399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EF1D2"/>
          </a:solidFill>
          <a:ln>
            <a:noFill/>
          </a:ln>
        </p:spPr>
        <p:txBody>
          <a:bodyPr spcFirstLastPara="1" wrap="square" lIns="91440" tIns="45690" rIns="91440" bIns="4569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156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838200" y="190500"/>
            <a:ext cx="9982200" cy="6334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7890" tIns="48960" rIns="97890" bIns="48960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348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Vulkan 1.1 Launch and Ong</a:t>
            </a:r>
            <a:r>
              <a:rPr lang="en"/>
              <a:t>oi</a:t>
            </a:r>
            <a:r>
              <a:rPr lang="en" sz="348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ng Momentu</a:t>
            </a:r>
            <a:r>
              <a:rPr lang="en"/>
              <a:t>m</a:t>
            </a:r>
            <a:endParaRPr sz="144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8" name="Shape 158" descr="C:\Users\ntrevett\Events\SIGGRAPH LA Aug15\Pics\Vulkan-Shirt-6-Outlined---Against-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4420" y="2218850"/>
            <a:ext cx="1491841" cy="143854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 txBox="1"/>
          <p:nvPr/>
        </p:nvSpPr>
        <p:spPr>
          <a:xfrm>
            <a:off x="1153375" y="3651721"/>
            <a:ext cx="1271520" cy="42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45690" rIns="91440" bIns="4569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08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February 2016</a:t>
            </a:r>
            <a:endParaRPr sz="1440">
              <a:latin typeface="Arial Narrow"/>
              <a:ea typeface="Arial Narrow"/>
              <a:cs typeface="Arial Narrow"/>
              <a:sym typeface="Arial Narrow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08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Vulkan 1.0</a:t>
            </a:r>
            <a:endParaRPr sz="144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0" name="Shape 160"/>
          <p:cNvSpPr txBox="1"/>
          <p:nvPr/>
        </p:nvSpPr>
        <p:spPr>
          <a:xfrm>
            <a:off x="2186379" y="2589976"/>
            <a:ext cx="3767858" cy="109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45690" rIns="91440" bIns="4569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200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Vulkan 1.0 Extensions</a:t>
            </a:r>
            <a:endParaRPr sz="1440"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6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Maintenance updates plus additional functionality</a:t>
            </a:r>
            <a:endParaRPr sz="600" b="1" dirty="0">
              <a:solidFill>
                <a:srgbClr val="C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sz="360" b="1" dirty="0">
              <a:solidFill>
                <a:srgbClr val="C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96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Explicit Building Blocks for VR</a:t>
            </a:r>
            <a:endParaRPr sz="1440"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96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Explicit Building Blocks for Homogeneous Multi-GPU</a:t>
            </a:r>
            <a:endParaRPr sz="1440"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96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Enhanced Windows System Integration</a:t>
            </a:r>
            <a:endParaRPr sz="1440"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96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Increased </a:t>
            </a:r>
            <a:r>
              <a:rPr lang="en-US" sz="96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Shading</a:t>
            </a:r>
            <a:r>
              <a:rPr lang="en" sz="96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Language Flexibility</a:t>
            </a:r>
            <a:endParaRPr sz="1440"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96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Enhanced Cross-Process and Cross-API Sharing</a:t>
            </a:r>
            <a:endParaRPr sz="1440" dirty="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1" name="Shape 161"/>
          <p:cNvSpPr txBox="1"/>
          <p:nvPr/>
        </p:nvSpPr>
        <p:spPr>
          <a:xfrm>
            <a:off x="2637625" y="4920865"/>
            <a:ext cx="3691440" cy="69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45690" rIns="91440" bIns="4569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800" b="1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Widening Platform Support</a:t>
            </a:r>
            <a:endParaRPr sz="1440">
              <a:latin typeface="Arial Narrow"/>
              <a:ea typeface="Arial Narrow"/>
              <a:cs typeface="Arial Narrow"/>
              <a:sym typeface="Arial Narrow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08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Pervasive GPU vendor driver availability </a:t>
            </a:r>
            <a:endParaRPr sz="1080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08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Port Vulkan apps to macOS/iOS and DX12</a:t>
            </a:r>
            <a:endParaRPr sz="1440"/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08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Open source drivers</a:t>
            </a:r>
            <a:endParaRPr sz="144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2" name="Shape 162"/>
          <p:cNvSpPr txBox="1"/>
          <p:nvPr/>
        </p:nvSpPr>
        <p:spPr>
          <a:xfrm>
            <a:off x="2889871" y="887360"/>
            <a:ext cx="4248720" cy="1024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45690" rIns="91440" bIns="4569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800" b="1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Strengthening the Ecosystem</a:t>
            </a:r>
            <a:endParaRPr sz="1440">
              <a:latin typeface="Arial Narrow"/>
              <a:ea typeface="Arial Narrow"/>
              <a:cs typeface="Arial Narrow"/>
              <a:sym typeface="Arial Narrow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08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Improved developer tools (SDK, validation/debug layers)</a:t>
            </a:r>
            <a:endParaRPr sz="1440"/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08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More rigorous conformance testing</a:t>
            </a:r>
            <a:endParaRPr sz="1440"/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08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Shader toolchain improvements (size, speed, robustness)</a:t>
            </a:r>
            <a:endParaRPr sz="1440"/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08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Shading language flexibility – HLSL and OpenCL C support</a:t>
            </a:r>
            <a:endParaRPr sz="1080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08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Vulkan Public Ecosystem Forum</a:t>
            </a:r>
            <a:endParaRPr sz="1080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3" name="Shape 163"/>
          <p:cNvSpPr/>
          <p:nvPr/>
        </p:nvSpPr>
        <p:spPr>
          <a:xfrm rot="-830">
            <a:off x="1043164" y="4028158"/>
            <a:ext cx="1491840" cy="42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45690" rIns="91440" bIns="4569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080" b="1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Explicit Access to GPU Acceleration</a:t>
            </a:r>
            <a:endParaRPr sz="144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4" name="Shape 164"/>
          <p:cNvSpPr txBox="1"/>
          <p:nvPr/>
        </p:nvSpPr>
        <p:spPr>
          <a:xfrm>
            <a:off x="7785273" y="2686300"/>
            <a:ext cx="3107239" cy="86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45690" rIns="91440" bIns="4569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800" b="1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Building Vulkan’s Future</a:t>
            </a:r>
            <a:endParaRPr sz="1440">
              <a:latin typeface="Arial Narrow"/>
              <a:ea typeface="Arial Narrow"/>
              <a:cs typeface="Arial Narrow"/>
              <a:sym typeface="Arial Narrow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08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Deliver complete ecosystem – not just specs</a:t>
            </a:r>
            <a:endParaRPr sz="1440"/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08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Listen and prioritize developer needs</a:t>
            </a:r>
            <a:endParaRPr sz="1440"/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08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Drive GPU technology</a:t>
            </a:r>
            <a:endParaRPr sz="144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5" name="Shape 165"/>
          <p:cNvSpPr txBox="1"/>
          <p:nvPr/>
        </p:nvSpPr>
        <p:spPr>
          <a:xfrm>
            <a:off x="6089004" y="3801121"/>
            <a:ext cx="1081440" cy="42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45690" rIns="91440" bIns="4569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08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March 2018</a:t>
            </a:r>
            <a:endParaRPr sz="1440">
              <a:latin typeface="Arial Narrow"/>
              <a:ea typeface="Arial Narrow"/>
              <a:cs typeface="Arial Narrow"/>
              <a:sym typeface="Arial Narrow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08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Vulkan 1.1</a:t>
            </a:r>
            <a:endParaRPr sz="144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5758438" y="4164996"/>
            <a:ext cx="1886760" cy="42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45690" rIns="91440" bIns="4569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080" b="1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Integration of Proven and New Technology into Core</a:t>
            </a:r>
            <a:endParaRPr sz="144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67" name="Shape 167"/>
          <p:cNvPicPr preferRelativeResize="0"/>
          <p:nvPr/>
        </p:nvPicPr>
        <p:blipFill rotWithShape="1">
          <a:blip r:embed="rId4">
            <a:alphaModFix/>
          </a:blip>
          <a:srcRect b="15476"/>
          <a:stretch/>
        </p:blipFill>
        <p:spPr>
          <a:xfrm>
            <a:off x="5399321" y="2005856"/>
            <a:ext cx="2599674" cy="188623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/>
        </p:nvSpPr>
        <p:spPr>
          <a:xfrm>
            <a:off x="7099250" y="4774554"/>
            <a:ext cx="3691560" cy="1067472"/>
          </a:xfrm>
          <a:prstGeom prst="rect">
            <a:avLst/>
          </a:prstGeom>
          <a:noFill/>
          <a:ln w="9525" cap="flat" cmpd="sng">
            <a:solidFill>
              <a:srgbClr val="0074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40" tIns="45690" rIns="91440" bIns="4569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560" b="1" dirty="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Vulkan 1.1 specification </a:t>
            </a:r>
            <a:r>
              <a:rPr lang="en-US" sz="1560" b="1" dirty="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launched </a:t>
            </a:r>
            <a:r>
              <a:rPr lang="en" sz="1560" b="1" dirty="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March 7th with open source conformance tests and tools, and multiple vendor implementations!</a:t>
            </a:r>
            <a:endParaRPr sz="1440" dirty="0">
              <a:solidFill>
                <a:srgbClr val="3876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953410"/>
      </p:ext>
    </p:extLst>
  </p:cSld>
  <p:clrMapOvr>
    <a:masterClrMapping/>
  </p:clrMapOvr>
  <p:transition spd="slow">
    <p:strips dir="r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Trebuchet MS"/>
              </a:rPr>
              <a:t>Bringing Vulkan 1.0 Apps to Apple Platforms</a:t>
            </a:r>
          </a:p>
        </p:txBody>
      </p:sp>
      <p:sp>
        <p:nvSpPr>
          <p:cNvPr id="422" name="Shape 422"/>
          <p:cNvSpPr txBox="1"/>
          <p:nvPr/>
        </p:nvSpPr>
        <p:spPr>
          <a:xfrm>
            <a:off x="4472769" y="4046094"/>
            <a:ext cx="2186640" cy="869400"/>
          </a:xfrm>
          <a:prstGeom prst="rect">
            <a:avLst/>
          </a:prstGeom>
          <a:solidFill>
            <a:srgbClr val="CCEC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40" tIns="45690" rIns="91440" bIns="4569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92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macOS / iOS </a:t>
            </a:r>
            <a:br>
              <a:rPr lang="en" sz="192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92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Run-time</a:t>
            </a:r>
            <a:endParaRPr sz="19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32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Maps Vulkan to Metal</a:t>
            </a:r>
            <a:endParaRPr sz="19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3" name="Shape 423"/>
          <p:cNvCxnSpPr>
            <a:stCxn id="424" idx="2"/>
            <a:endCxn id="422" idx="0"/>
          </p:cNvCxnSpPr>
          <p:nvPr/>
        </p:nvCxnSpPr>
        <p:spPr>
          <a:xfrm>
            <a:off x="5566089" y="1988707"/>
            <a:ext cx="0" cy="2057400"/>
          </a:xfrm>
          <a:prstGeom prst="straightConnector1">
            <a:avLst/>
          </a:prstGeom>
          <a:solidFill>
            <a:srgbClr val="E66714"/>
          </a:solidFill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425" name="Shape 425"/>
          <p:cNvSpPr txBox="1"/>
          <p:nvPr/>
        </p:nvSpPr>
        <p:spPr>
          <a:xfrm>
            <a:off x="1781503" y="1587648"/>
            <a:ext cx="2625223" cy="53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45690" rIns="91440" bIns="45690" anchor="t" anchorCtr="0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" sz="132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  <a:t>Dota 2 running on Mac up to 50% faster than native OpenGL </a:t>
            </a:r>
            <a:endParaRPr sz="1920" dirty="0">
              <a:solidFill>
                <a:srgbClr val="006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6" name="Shape 426" descr="Image result for moltenvk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56499" y="4779618"/>
            <a:ext cx="735438" cy="735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Shape 4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81503" y="4879887"/>
            <a:ext cx="1657082" cy="394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Shape 428" descr="File:Valve logo.sv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99120" y="1077875"/>
            <a:ext cx="1803881" cy="493812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Shape 429"/>
          <p:cNvSpPr txBox="1"/>
          <p:nvPr/>
        </p:nvSpPr>
        <p:spPr>
          <a:xfrm>
            <a:off x="8258067" y="2117928"/>
            <a:ext cx="2410770" cy="98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45690" rIns="91440" bIns="4569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32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  <a:t>Open source SDK to build, run, and debug applications on macOS including validation layer support </a:t>
            </a:r>
            <a:endParaRPr sz="1920" dirty="0">
              <a:solidFill>
                <a:srgbClr val="006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Shape 430"/>
          <p:cNvSpPr txBox="1"/>
          <p:nvPr/>
        </p:nvSpPr>
        <p:spPr>
          <a:xfrm>
            <a:off x="1160996" y="4096488"/>
            <a:ext cx="2253240" cy="768600"/>
          </a:xfrm>
          <a:prstGeom prst="rect">
            <a:avLst/>
          </a:prstGeom>
          <a:solidFill>
            <a:srgbClr val="F9D9D3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40" tIns="45690" rIns="91440" bIns="4569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92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SPIRV-Cross</a:t>
            </a:r>
            <a:endParaRPr sz="19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32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Convert SPIR-V shaders to platform source formats</a:t>
            </a:r>
            <a:endParaRPr sz="19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Shape 431"/>
          <p:cNvSpPr txBox="1"/>
          <p:nvPr/>
        </p:nvSpPr>
        <p:spPr>
          <a:xfrm>
            <a:off x="3655076" y="4915488"/>
            <a:ext cx="290124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45690" rIns="91440" bIns="45690" anchor="t" anchorCtr="0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" sz="132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  <a:t>MoltenVK for macOS and iOS</a:t>
            </a:r>
            <a:endParaRPr sz="1320" b="1" dirty="0">
              <a:solidFill>
                <a:srgbClr val="0066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" sz="132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  <a:t>For macOS 10.11, iOS 9.0 and up</a:t>
            </a:r>
            <a:endParaRPr sz="1320" b="1" dirty="0">
              <a:solidFill>
                <a:srgbClr val="0066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32" name="Shape 432"/>
          <p:cNvCxnSpPr>
            <a:stCxn id="430" idx="3"/>
            <a:endCxn id="422" idx="1"/>
          </p:cNvCxnSpPr>
          <p:nvPr/>
        </p:nvCxnSpPr>
        <p:spPr>
          <a:xfrm>
            <a:off x="3414236" y="4480788"/>
            <a:ext cx="1058400" cy="0"/>
          </a:xfrm>
          <a:prstGeom prst="straightConnector1">
            <a:avLst/>
          </a:prstGeom>
          <a:solidFill>
            <a:srgbClr val="E66714"/>
          </a:solidFill>
          <a:ln w="38100" cap="flat" cmpd="sng">
            <a:solidFill>
              <a:srgbClr val="C00000"/>
            </a:solidFill>
            <a:prstDash val="solid"/>
            <a:round/>
            <a:headEnd type="triangle" w="lg" len="lg"/>
            <a:tailEnd type="triangle" w="lg" len="lg"/>
          </a:ln>
        </p:spPr>
      </p:cxnSp>
      <p:cxnSp>
        <p:nvCxnSpPr>
          <p:cNvPr id="433" name="Shape 433"/>
          <p:cNvCxnSpPr>
            <a:stCxn id="424" idx="2"/>
            <a:endCxn id="434" idx="0"/>
          </p:cNvCxnSpPr>
          <p:nvPr/>
        </p:nvCxnSpPr>
        <p:spPr>
          <a:xfrm>
            <a:off x="5566089" y="1988707"/>
            <a:ext cx="1598760" cy="735480"/>
          </a:xfrm>
          <a:prstGeom prst="straightConnector1">
            <a:avLst/>
          </a:prstGeom>
          <a:solidFill>
            <a:srgbClr val="E66714"/>
          </a:solidFill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435" name="Shape 435"/>
          <p:cNvCxnSpPr>
            <a:stCxn id="434" idx="2"/>
            <a:endCxn id="422" idx="0"/>
          </p:cNvCxnSpPr>
          <p:nvPr/>
        </p:nvCxnSpPr>
        <p:spPr>
          <a:xfrm flipH="1">
            <a:off x="5565997" y="3401874"/>
            <a:ext cx="1598760" cy="644400"/>
          </a:xfrm>
          <a:prstGeom prst="straightConnector1">
            <a:avLst/>
          </a:prstGeom>
          <a:solidFill>
            <a:srgbClr val="E66714"/>
          </a:solidFill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424" name="Shape 424"/>
          <p:cNvSpPr txBox="1"/>
          <p:nvPr/>
        </p:nvSpPr>
        <p:spPr>
          <a:xfrm>
            <a:off x="4531089" y="1091947"/>
            <a:ext cx="2070000" cy="896760"/>
          </a:xfrm>
          <a:prstGeom prst="rect">
            <a:avLst/>
          </a:prstGeom>
          <a:solidFill>
            <a:srgbClr val="DCFF97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40" tIns="45690" rIns="91440" bIns="4569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1680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sz="1680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68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192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Applications</a:t>
            </a:r>
            <a:endParaRPr sz="19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Shape 434"/>
          <p:cNvSpPr txBox="1"/>
          <p:nvPr/>
        </p:nvSpPr>
        <p:spPr>
          <a:xfrm>
            <a:off x="6071437" y="2724354"/>
            <a:ext cx="2186640" cy="677520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40" tIns="45690" rIns="91440" bIns="4569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92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Vulkan </a:t>
            </a:r>
            <a:br>
              <a:rPr lang="en" sz="192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92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macOS SDK</a:t>
            </a:r>
            <a:endParaRPr sz="19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6" name="Shape 4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38224" y="1059695"/>
            <a:ext cx="1799921" cy="692422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Shape 437"/>
          <p:cNvSpPr txBox="1"/>
          <p:nvPr/>
        </p:nvSpPr>
        <p:spPr>
          <a:xfrm>
            <a:off x="7337834" y="4717367"/>
            <a:ext cx="281061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45690" rIns="91440" bIns="4569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32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  <a:t>Previously a paid product </a:t>
            </a:r>
            <a:endParaRPr sz="1320" b="1" dirty="0">
              <a:solidFill>
                <a:srgbClr val="0066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32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  <a:t>Now released into OPEN SOURCE</a:t>
            </a:r>
            <a:endParaRPr sz="1320" b="1" dirty="0">
              <a:solidFill>
                <a:srgbClr val="0066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32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  <a:t>Completely free to use - no fees or royalties – including commercial applications</a:t>
            </a:r>
            <a:endParaRPr sz="1320" b="1" dirty="0">
              <a:solidFill>
                <a:srgbClr val="0066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38" name="Shape 438" descr="LunarGWhiteOnBlack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061567" y="3212924"/>
            <a:ext cx="1111531" cy="64958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8D2B79-90DF-4F5C-B5A1-7A6C238D4784}"/>
              </a:ext>
            </a:extLst>
          </p:cNvPr>
          <p:cNvSpPr txBox="1"/>
          <p:nvPr/>
        </p:nvSpPr>
        <p:spPr bwMode="auto">
          <a:xfrm>
            <a:off x="802263" y="2335422"/>
            <a:ext cx="4522712" cy="1097801"/>
          </a:xfrm>
          <a:prstGeom prst="rect">
            <a:avLst/>
          </a:prstGeom>
          <a:noFill/>
          <a:ln w="3175" algn="ctr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Efficiently map a subset of Vulkan over Metal</a:t>
            </a:r>
          </a:p>
          <a:p>
            <a:pPr algn="ctr"/>
            <a:r>
              <a:rPr lang="en-US" sz="1400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Very little functionality </a:t>
            </a:r>
            <a:r>
              <a:rPr lang="en-US" sz="1400" b="1" i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not</a:t>
            </a:r>
            <a:r>
              <a:rPr lang="en-US" sz="1400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 supported today:</a:t>
            </a:r>
          </a:p>
          <a:p>
            <a:pPr algn="ctr"/>
            <a:r>
              <a:rPr lang="en-US" sz="1200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Triangle fans, Separate stencil reference masks</a:t>
            </a:r>
          </a:p>
          <a:p>
            <a:pPr algn="ctr"/>
            <a:r>
              <a:rPr lang="en-US" sz="1200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Vulkan Events, Allocation callbacks</a:t>
            </a:r>
          </a:p>
          <a:p>
            <a:pPr algn="ctr"/>
            <a:r>
              <a:rPr lang="en-US" sz="1200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Some texture-specific swizzles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B5CBF4-65EE-4F53-9BDA-BA7C1D3E119C}"/>
              </a:ext>
            </a:extLst>
          </p:cNvPr>
          <p:cNvSpPr txBox="1"/>
          <p:nvPr/>
        </p:nvSpPr>
        <p:spPr bwMode="auto">
          <a:xfrm>
            <a:off x="7339200" y="4190837"/>
            <a:ext cx="3580564" cy="57990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Beta release – but working to pass all applicable conformance tests </a:t>
            </a:r>
          </a:p>
        </p:txBody>
      </p:sp>
    </p:spTree>
    <p:extLst>
      <p:ext uri="{BB962C8B-B14F-4D97-AF65-F5344CB8AC3E}">
        <p14:creationId xmlns:p14="http://schemas.microsoft.com/office/powerpoint/2010/main" val="347700007"/>
      </p:ext>
    </p:extLst>
  </p:cSld>
  <p:clrMapOvr>
    <a:masterClrMapping/>
  </p:clrMapOvr>
  <p:transition spd="slow">
    <p:strips dir="r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rrow: Right 21">
            <a:extLst>
              <a:ext uri="{FF2B5EF4-FFF2-40B4-BE49-F238E27FC236}">
                <a16:creationId xmlns:a16="http://schemas.microsoft.com/office/drawing/2014/main" id="{B711554F-E227-4EE9-8A7E-7BC4AAC107A8}"/>
              </a:ext>
            </a:extLst>
          </p:cNvPr>
          <p:cNvSpPr/>
          <p:nvPr/>
        </p:nvSpPr>
        <p:spPr bwMode="auto">
          <a:xfrm rot="1821326" flipV="1">
            <a:off x="7924448" y="4442908"/>
            <a:ext cx="676286" cy="442719"/>
          </a:xfrm>
          <a:prstGeom prst="rightArrow">
            <a:avLst/>
          </a:prstGeom>
          <a:solidFill>
            <a:srgbClr val="C00000"/>
          </a:solidFill>
          <a:ln w="25400" cap="flat" cmpd="sng" algn="ctr">
            <a:solidFill>
              <a:srgbClr val="C00000"/>
            </a:solidFill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8750" algn="l"/>
                <a:tab pos="1757363" algn="l"/>
                <a:tab pos="3357563" algn="l"/>
                <a:tab pos="4956175" algn="l"/>
                <a:tab pos="6553200" algn="l"/>
              </a:tabLst>
            </a:pPr>
            <a:endParaRPr kumimoji="0" 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779" name="Shape 779"/>
          <p:cNvSpPr/>
          <p:nvPr/>
        </p:nvSpPr>
        <p:spPr>
          <a:xfrm rot="-7899817" flipH="1">
            <a:off x="2295483" y="3815043"/>
            <a:ext cx="2145511" cy="127399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EF1D2"/>
          </a:solidFill>
          <a:ln>
            <a:noFill/>
          </a:ln>
        </p:spPr>
        <p:txBody>
          <a:bodyPr spcFirstLastPara="1" wrap="square" lIns="91440" tIns="45690" rIns="91440" bIns="4569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</a:pPr>
            <a:endParaRPr sz="156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80" name="Shape 780"/>
          <p:cNvSpPr/>
          <p:nvPr/>
        </p:nvSpPr>
        <p:spPr>
          <a:xfrm rot="-2900183">
            <a:off x="2535044" y="1659560"/>
            <a:ext cx="1857707" cy="127399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EF1D2"/>
          </a:solidFill>
          <a:ln>
            <a:noFill/>
          </a:ln>
        </p:spPr>
        <p:txBody>
          <a:bodyPr spcFirstLastPara="1" wrap="square" lIns="91440" tIns="45690" rIns="91440" bIns="4569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</a:pPr>
            <a:endParaRPr sz="156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81" name="Shape 781"/>
          <p:cNvSpPr/>
          <p:nvPr/>
        </p:nvSpPr>
        <p:spPr>
          <a:xfrm>
            <a:off x="2765421" y="2663013"/>
            <a:ext cx="2546394" cy="127399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EF1D2"/>
          </a:solidFill>
          <a:ln>
            <a:noFill/>
          </a:ln>
        </p:spPr>
        <p:txBody>
          <a:bodyPr spcFirstLastPara="1" wrap="square" lIns="91440" tIns="45690" rIns="91440" bIns="4569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</a:pPr>
            <a:endParaRPr sz="156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82" name="Shape 782"/>
          <p:cNvSpPr txBox="1">
            <a:spLocks noGrp="1"/>
          </p:cNvSpPr>
          <p:nvPr>
            <p:ph type="title"/>
          </p:nvPr>
        </p:nvSpPr>
        <p:spPr>
          <a:xfrm>
            <a:off x="838200" y="190500"/>
            <a:ext cx="9982200" cy="6334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7890" tIns="48960" rIns="97890" bIns="48960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r>
              <a:rPr lang="en-US" sz="348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Wider </a:t>
            </a:r>
            <a:r>
              <a:rPr lang="en" sz="348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Vulkan Portability </a:t>
            </a:r>
            <a:r>
              <a:rPr lang="en-US" sz="348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Initiative</a:t>
            </a:r>
            <a:endParaRPr sz="144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83" name="Shape 783" descr="C:\Users\ntrevett\Events\SIGGRAPH LA Aug15\Pics\Vulkan-Shirt-6-Outlined---Against-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4450" y="2419231"/>
            <a:ext cx="1531444" cy="1476728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Shape 784"/>
          <p:cNvSpPr txBox="1"/>
          <p:nvPr/>
        </p:nvSpPr>
        <p:spPr>
          <a:xfrm>
            <a:off x="3849598" y="991501"/>
            <a:ext cx="4642560" cy="11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45690" rIns="91440" bIns="4569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en" sz="1920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Widened Platform Support</a:t>
            </a:r>
            <a:endParaRPr sz="1920" b="1" dirty="0">
              <a:solidFill>
                <a:srgbClr val="C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en-US" sz="12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O</a:t>
            </a:r>
            <a:r>
              <a:rPr lang="en" sz="12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pen source run-times over additional backends </a:t>
            </a:r>
            <a:br>
              <a:rPr lang="en" sz="12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2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e.g. consoles and Windows UWP</a:t>
            </a:r>
            <a:endParaRPr sz="168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en" sz="12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E.g. Mozilla helping to drive gfx-rs for Vulkan</a:t>
            </a:r>
            <a:br>
              <a:rPr lang="en" sz="12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2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over DX12, OpenGL and Metal</a:t>
            </a:r>
            <a:endParaRPr sz="168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en" sz="1200" u="sng" dirty="0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https://github.com/gfx-rs/gfx</a:t>
            </a:r>
            <a:r>
              <a:rPr lang="en" sz="1200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200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</a:pPr>
            <a:r>
              <a:rPr lang="en" sz="1200" u="sng" dirty="0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5"/>
              </a:rPr>
              <a:t>https://github.com/gfx-rs/portability</a:t>
            </a:r>
            <a:endParaRPr sz="1200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endParaRPr sz="1200" b="1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85" name="Shape 785"/>
          <p:cNvSpPr txBox="1"/>
          <p:nvPr/>
        </p:nvSpPr>
        <p:spPr>
          <a:xfrm>
            <a:off x="4343400" y="4972575"/>
            <a:ext cx="2630549" cy="70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45690" rIns="91440" bIns="4569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en-US" sz="1920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Conformance Testing</a:t>
            </a:r>
            <a:r>
              <a:rPr lang="en" sz="1920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  </a:t>
            </a:r>
            <a:endParaRPr sz="168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en-US" sz="12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Subsets cannot be conformant but functionality that</a:t>
            </a:r>
            <a:r>
              <a:rPr lang="en" sz="12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is present </a:t>
            </a:r>
            <a:br>
              <a:rPr lang="en" sz="12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2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must work! </a:t>
            </a:r>
            <a:endParaRPr sz="168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Shape 786"/>
          <p:cNvSpPr txBox="1"/>
          <p:nvPr/>
        </p:nvSpPr>
        <p:spPr>
          <a:xfrm>
            <a:off x="5093974" y="2935961"/>
            <a:ext cx="1824222" cy="750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45690" rIns="91440" bIns="4569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en" sz="1920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Layers</a:t>
            </a:r>
            <a:endParaRPr sz="168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en-US" sz="12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Simulation and validation </a:t>
            </a:r>
            <a:endParaRPr sz="168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Shape 787"/>
          <p:cNvSpPr/>
          <p:nvPr/>
        </p:nvSpPr>
        <p:spPr>
          <a:xfrm>
            <a:off x="1544054" y="3930184"/>
            <a:ext cx="2677764" cy="93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45690" rIns="91440" bIns="4569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en" sz="1920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TODAY</a:t>
            </a:r>
            <a:endParaRPr sz="168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en-US" sz="12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Beta release </a:t>
            </a:r>
            <a:r>
              <a:rPr lang="en" sz="12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to bring Vulkan 1.0 applications to </a:t>
            </a:r>
            <a:r>
              <a:rPr lang="en-US" sz="12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macOS and iOS</a:t>
            </a:r>
            <a:r>
              <a:rPr lang="en" sz="12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2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running over</a:t>
            </a:r>
            <a:r>
              <a:rPr lang="en" sz="12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Metal</a:t>
            </a:r>
            <a:endParaRPr sz="1200" b="1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88" name="Shape 78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67464" y="1789822"/>
            <a:ext cx="982780" cy="5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Shape 790" descr="Image result for moltenvk log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51979" y="3516733"/>
            <a:ext cx="668711" cy="668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Shape 791" descr="Image result for lunarG 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34199" y="4754913"/>
            <a:ext cx="1015767" cy="48458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DC6EF651-3EC4-4BF5-8DEB-98F275835D9D}"/>
              </a:ext>
            </a:extLst>
          </p:cNvPr>
          <p:cNvSpPr/>
          <p:nvPr/>
        </p:nvSpPr>
        <p:spPr bwMode="auto">
          <a:xfrm rot="1821326" flipH="1">
            <a:off x="6367686" y="3602973"/>
            <a:ext cx="461395" cy="442719"/>
          </a:xfrm>
          <a:prstGeom prst="rightArrow">
            <a:avLst/>
          </a:prstGeom>
          <a:solidFill>
            <a:srgbClr val="C00000"/>
          </a:solidFill>
          <a:ln w="25400" cap="flat" cmpd="sng" algn="ctr">
            <a:solidFill>
              <a:srgbClr val="C00000"/>
            </a:solidFill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8750" algn="l"/>
                <a:tab pos="1757363" algn="l"/>
                <a:tab pos="3357563" algn="l"/>
                <a:tab pos="4956175" algn="l"/>
                <a:tab pos="6553200" algn="l"/>
              </a:tabLst>
            </a:pPr>
            <a:endParaRPr kumimoji="0" 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19" name="Shape 785">
            <a:extLst>
              <a:ext uri="{FF2B5EF4-FFF2-40B4-BE49-F238E27FC236}">
                <a16:creationId xmlns:a16="http://schemas.microsoft.com/office/drawing/2014/main" id="{1FCFDBA6-EBB5-46A6-A77C-64455056CFA2}"/>
              </a:ext>
            </a:extLst>
          </p:cNvPr>
          <p:cNvSpPr txBox="1"/>
          <p:nvPr/>
        </p:nvSpPr>
        <p:spPr>
          <a:xfrm>
            <a:off x="7199251" y="4972574"/>
            <a:ext cx="2630549" cy="70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45690" rIns="91440" bIns="4569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en-US" sz="1920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Portability Extension</a:t>
            </a:r>
            <a:r>
              <a:rPr lang="en" sz="1920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  </a:t>
            </a:r>
            <a:endParaRPr sz="168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en-US" sz="12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Query target capabilities</a:t>
            </a:r>
          </a:p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endParaRPr sz="168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DA38033-1819-463C-9379-479741517A0E}"/>
              </a:ext>
            </a:extLst>
          </p:cNvPr>
          <p:cNvSpPr/>
          <p:nvPr/>
        </p:nvSpPr>
        <p:spPr bwMode="auto">
          <a:xfrm rot="19778674" flipH="1" flipV="1">
            <a:off x="6399322" y="4497207"/>
            <a:ext cx="461395" cy="442719"/>
          </a:xfrm>
          <a:prstGeom prst="rightArrow">
            <a:avLst/>
          </a:prstGeom>
          <a:solidFill>
            <a:srgbClr val="C00000"/>
          </a:solidFill>
          <a:ln w="25400" cap="flat" cmpd="sng" algn="ctr">
            <a:solidFill>
              <a:srgbClr val="C00000"/>
            </a:solidFill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8750" algn="l"/>
                <a:tab pos="1757363" algn="l"/>
                <a:tab pos="3357563" algn="l"/>
                <a:tab pos="4956175" algn="l"/>
                <a:tab pos="6553200" algn="l"/>
              </a:tabLst>
            </a:pPr>
            <a:endParaRPr kumimoji="0" 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0437B5C1-D852-4D50-976C-D22339BF8323}"/>
              </a:ext>
            </a:extLst>
          </p:cNvPr>
          <p:cNvSpPr/>
          <p:nvPr/>
        </p:nvSpPr>
        <p:spPr bwMode="auto">
          <a:xfrm>
            <a:off x="6754211" y="3760231"/>
            <a:ext cx="1608171" cy="994682"/>
          </a:xfrm>
          <a:prstGeom prst="flowChartDocument">
            <a:avLst/>
          </a:prstGeom>
          <a:solidFill>
            <a:srgbClr val="FFFFCC"/>
          </a:solidFill>
          <a:ln w="3175" cap="flat" cmpd="sng" algn="ctr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JSON Schema defines missing functionality per implementation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D9CA7A-8A80-477C-BC9C-71A851896C0A}"/>
              </a:ext>
            </a:extLst>
          </p:cNvPr>
          <p:cNvSpPr txBox="1"/>
          <p:nvPr/>
        </p:nvSpPr>
        <p:spPr bwMode="auto">
          <a:xfrm>
            <a:off x="7558296" y="2693005"/>
            <a:ext cx="3037524" cy="732123"/>
          </a:xfrm>
          <a:prstGeom prst="rect">
            <a:avLst/>
          </a:prstGeom>
          <a:solidFill>
            <a:srgbClr val="E1F4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F</a:t>
            </a:r>
            <a:r>
              <a:rPr lang="en" sz="14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ree open source</a:t>
            </a:r>
            <a:r>
              <a:rPr lang="en-US" sz="14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layers</a:t>
            </a:r>
            <a:r>
              <a:rPr lang="en" sz="14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4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and </a:t>
            </a:r>
            <a:r>
              <a:rPr lang="en" sz="14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SDKs </a:t>
            </a:r>
            <a:r>
              <a:rPr lang="en-US" sz="14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for </a:t>
            </a:r>
            <a:r>
              <a:rPr lang="en-US" sz="1400" b="1" dirty="0">
                <a:solidFill>
                  <a:schemeClr val="tx2"/>
                </a:solidFill>
                <a:latin typeface="Trebuchet MS" pitchFamily="34" charset="0"/>
                <a:ea typeface="Trebuchet MS"/>
                <a:cs typeface="Tahoma" pitchFamily="34" charset="0"/>
                <a:sym typeface="Trebuchet MS"/>
              </a:rPr>
              <a:t>apps to be ported to</a:t>
            </a:r>
            <a:r>
              <a:rPr lang="en-US" sz="14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 Vulkan-subset layered libraries   </a:t>
            </a:r>
          </a:p>
        </p:txBody>
      </p:sp>
    </p:spTree>
    <p:extLst>
      <p:ext uri="{BB962C8B-B14F-4D97-AF65-F5344CB8AC3E}">
        <p14:creationId xmlns:p14="http://schemas.microsoft.com/office/powerpoint/2010/main" val="2682346162"/>
      </p:ext>
    </p:extLst>
  </p:cSld>
  <p:clrMapOvr>
    <a:masterClrMapping/>
  </p:clrMapOvr>
  <p:transition spd="slow">
    <p:strips dir="r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/>
        </p:nvSpPr>
        <p:spPr>
          <a:xfrm rot="8591268">
            <a:off x="5196647" y="3166661"/>
            <a:ext cx="823688" cy="2439214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87F3C6">
                  <a:alpha val="0"/>
                </a:srgbClr>
              </a:gs>
              <a:gs pos="50000">
                <a:srgbClr val="B7F5DA"/>
              </a:gs>
              <a:gs pos="100000">
                <a:srgbClr val="B3FFB3">
                  <a:alpha val="2745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40" tIns="45690" rIns="91440" bIns="4569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Tx/>
              <a:buNone/>
              <a:tabLst/>
              <a:defRPr/>
            </a:pPr>
            <a:endParaRPr kumimoji="0" sz="156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4" name="Shape 504"/>
          <p:cNvSpPr/>
          <p:nvPr/>
        </p:nvSpPr>
        <p:spPr>
          <a:xfrm rot="-8591268" flipH="1">
            <a:off x="6916517" y="3166661"/>
            <a:ext cx="823688" cy="2439214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87F3C6">
                  <a:alpha val="0"/>
                </a:srgbClr>
              </a:gs>
              <a:gs pos="50000">
                <a:srgbClr val="B7F5DA"/>
              </a:gs>
              <a:gs pos="100000">
                <a:srgbClr val="B3FFB3">
                  <a:alpha val="2745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40" tIns="45690" rIns="91440" bIns="4569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Tx/>
              <a:buNone/>
              <a:tabLst/>
              <a:defRPr/>
            </a:pPr>
            <a:endParaRPr kumimoji="0" sz="156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5" name="Shape 50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7890" tIns="48960" rIns="97890" bIns="48960" numCol="1" anchor="ctr" anchorCtr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" sz="348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Clspv OpenCL C to Vulkan Compiler</a:t>
            </a:r>
            <a:endParaRPr sz="1440" dirty="0"/>
          </a:p>
        </p:txBody>
      </p:sp>
      <p:sp>
        <p:nvSpPr>
          <p:cNvPr id="506" name="Shape 50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7890" tIns="48960" rIns="97890" bIns="48960" numCol="1" anchor="t" anchorCtr="0" compatLnSpc="1">
            <a:prstTxWarp prst="textNoShape">
              <a:avLst/>
            </a:prstTxWarp>
            <a:noAutofit/>
          </a:bodyPr>
          <a:lstStyle/>
          <a:p>
            <a:pPr marL="182880" indent="-175260">
              <a:spcBef>
                <a:spcPts val="0"/>
              </a:spcBef>
              <a:spcAft>
                <a:spcPts val="0"/>
              </a:spcAft>
              <a:buSzPts val="1500"/>
              <a:buFont typeface="Trebuchet MS"/>
              <a:buChar char="•"/>
            </a:pPr>
            <a:r>
              <a:rPr lang="en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Experimental collaboration between Google, Codeplay, and Adobe</a:t>
            </a:r>
            <a:endParaRPr sz="1440" dirty="0"/>
          </a:p>
          <a:p>
            <a:pPr marL="487680" lvl="1" indent="-190500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-"/>
            </a:pPr>
            <a:r>
              <a:rPr lang="en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Successfully tested on over 200K lines of Adobe OpenCL C production code </a:t>
            </a:r>
            <a:endParaRPr sz="1440" dirty="0"/>
          </a:p>
          <a:p>
            <a:pPr marL="487680" lvl="1" indent="-190500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-"/>
            </a:pPr>
            <a:r>
              <a:rPr 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Open source - t</a:t>
            </a:r>
            <a:r>
              <a:rPr lang="en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racks top-of-tree LLVM and clang, not a fork</a:t>
            </a:r>
            <a:endParaRPr sz="1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82880" indent="-175260">
              <a:spcBef>
                <a:spcPts val="480"/>
              </a:spcBef>
              <a:spcAft>
                <a:spcPts val="0"/>
              </a:spcAft>
              <a:buSzPts val="1500"/>
              <a:buFont typeface="Trebuchet MS"/>
              <a:buChar char="•"/>
            </a:pPr>
            <a:r>
              <a:rPr lang="en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Compiles OpenCL C to Vulkan’s SPIR-V execution environment</a:t>
            </a:r>
            <a:endParaRPr sz="1440" dirty="0"/>
          </a:p>
          <a:p>
            <a:pPr marL="487680" lvl="1" indent="-190500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-"/>
            </a:pPr>
            <a:r>
              <a:rPr lang="en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Proof-of-concept that OpenCL </a:t>
            </a:r>
            <a:r>
              <a:rPr 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kernels</a:t>
            </a:r>
            <a:r>
              <a:rPr lang="en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can be brought seamlessly to Vulkan</a:t>
            </a:r>
          </a:p>
          <a:p>
            <a:pPr marL="487680" lvl="1" indent="-190500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-"/>
            </a:pPr>
            <a:r>
              <a:rPr 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Significant parts</a:t>
            </a:r>
            <a:r>
              <a:rPr lang="en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OpenCL </a:t>
            </a:r>
            <a:r>
              <a:rPr 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 </a:t>
            </a:r>
            <a:r>
              <a:rPr lang="en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1.2 </a:t>
            </a:r>
            <a:r>
              <a:rPr 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so far </a:t>
            </a:r>
            <a:r>
              <a:rPr lang="en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– shaped by </a:t>
            </a:r>
            <a:r>
              <a:rPr 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submitted </a:t>
            </a:r>
            <a:r>
              <a:rPr lang="en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workloads</a:t>
            </a:r>
            <a:br>
              <a:rPr lang="en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7" name="Shape 507"/>
          <p:cNvSpPr txBox="1"/>
          <p:nvPr/>
        </p:nvSpPr>
        <p:spPr>
          <a:xfrm>
            <a:off x="4822358" y="4006241"/>
            <a:ext cx="1556008" cy="579902"/>
          </a:xfrm>
          <a:prstGeom prst="rect">
            <a:avLst/>
          </a:prstGeom>
          <a:solidFill>
            <a:srgbClr val="EAEAFA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40" tIns="45690" rIns="91440" bIns="45690" anchor="t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6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Clspv</a:t>
            </a:r>
            <a:endParaRPr kumimoji="0" sz="144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+mn-cs"/>
              <a:sym typeface="Myriad Set Text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6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Compiler</a:t>
            </a:r>
            <a:endParaRPr kumimoji="0" sz="144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+mn-cs"/>
              <a:sym typeface="Myriad Set Text" charset="0"/>
            </a:endParaRPr>
          </a:p>
        </p:txBody>
      </p:sp>
      <p:grpSp>
        <p:nvGrpSpPr>
          <p:cNvPr id="508" name="Shape 508"/>
          <p:cNvGrpSpPr/>
          <p:nvPr/>
        </p:nvGrpSpPr>
        <p:grpSpPr>
          <a:xfrm>
            <a:off x="3796767" y="2819761"/>
            <a:ext cx="1860808" cy="839653"/>
            <a:chOff x="1295400" y="3033566"/>
            <a:chExt cx="1860808" cy="839653"/>
          </a:xfrm>
        </p:grpSpPr>
        <p:sp>
          <p:nvSpPr>
            <p:cNvPr id="509" name="Shape 509"/>
            <p:cNvSpPr txBox="1"/>
            <p:nvPr/>
          </p:nvSpPr>
          <p:spPr>
            <a:xfrm>
              <a:off x="1295400" y="3033566"/>
              <a:ext cx="1860808" cy="839653"/>
            </a:xfrm>
            <a:prstGeom prst="rect">
              <a:avLst/>
            </a:prstGeom>
            <a:solidFill>
              <a:srgbClr val="FEF1D2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40" tIns="45690" rIns="91440" bIns="45690" anchor="t" anchorCtr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9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rPr>
                <a:t>OpenCL C Source</a:t>
              </a:r>
              <a:r>
                <a:rPr kumimoji="0" lang="en" sz="84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rPr>
                <a:t>   </a:t>
              </a:r>
              <a:endParaRPr kumimoji="0" sz="14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+mn-cs"/>
                <a:sym typeface="Myriad Set Text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99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84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rPr>
                <a:t>   </a:t>
              </a:r>
              <a:endParaRPr kumimoji="0" sz="14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+mn-cs"/>
                <a:sym typeface="Myriad Set Text" charset="0"/>
              </a:endParaRPr>
            </a:p>
          </p:txBody>
        </p:sp>
        <p:pic>
          <p:nvPicPr>
            <p:cNvPr id="510" name="Shape 510" descr="OpenCL_Logo_RGB.jp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45471" y="3347769"/>
              <a:ext cx="452550" cy="48056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1" name="Shape 511"/>
          <p:cNvGrpSpPr/>
          <p:nvPr/>
        </p:nvGrpSpPr>
        <p:grpSpPr>
          <a:xfrm>
            <a:off x="5543149" y="4910595"/>
            <a:ext cx="1810304" cy="779059"/>
            <a:chOff x="1310565" y="5214228"/>
            <a:chExt cx="1810304" cy="779059"/>
          </a:xfrm>
        </p:grpSpPr>
        <p:sp>
          <p:nvSpPr>
            <p:cNvPr id="512" name="Shape 512"/>
            <p:cNvSpPr txBox="1"/>
            <p:nvPr/>
          </p:nvSpPr>
          <p:spPr>
            <a:xfrm>
              <a:off x="1310565" y="5214228"/>
              <a:ext cx="1802621" cy="762709"/>
            </a:xfrm>
            <a:prstGeom prst="rect">
              <a:avLst/>
            </a:prstGeom>
            <a:solidFill>
              <a:srgbClr val="FFFFCC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40" tIns="45690" rIns="91440" bIns="45690" anchor="t" anchorCtr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9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56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rPr>
                <a:t>Runtime</a:t>
              </a:r>
              <a:endParaRPr kumimoji="0" sz="276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99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76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rPr>
                <a:t> </a:t>
              </a:r>
              <a:endParaRPr kumimoji="0" sz="144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+mn-cs"/>
                <a:sym typeface="Myriad Set Text" charset="0"/>
              </a:endParaRPr>
            </a:p>
          </p:txBody>
        </p:sp>
        <p:pic>
          <p:nvPicPr>
            <p:cNvPr id="513" name="Shape 51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018285" y="5569127"/>
              <a:ext cx="1102584" cy="4241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4" name="Shape 514" descr="https://lh6.googleusercontent.com/_Smo43DGHAj91qGifiNaiUklrVIF_RGUEoKQ4R5FjNx2NhXv_pDqgzfA8wiJiVmdDWr6hWP7LjQyVO8RGS09-UIafmeF33KMzcOPIJivNf1E11XrxdKYpFxjIIiOVuiWqVBiayisjd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94557" y="313785"/>
            <a:ext cx="1334000" cy="450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Shape 515" descr="https://lh3.googleusercontent.com/9rGJo6m2FOgtFOx6jXm1HjCU5b6Jnj5fLyHM5-htrhrBJkHK8HXIYmHvvqjTzvqtr4RlfXj5572uD0LxMAoJ1hSvxdeLmU3-n8DMgSdb2WI96BCWPsuTBLwUXNDgQ8pOGMIn6NkGchQ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98635" y="1697723"/>
            <a:ext cx="1525844" cy="267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Shape 516" descr="https://lh4.googleusercontent.com/Xb71SfXKwSXZAMhGnivs8dGpcIPAMPakod7v2eQmj4f6B6hTN6BmfxN6aoPIuZkwwJ_uLgPxSQaHR1CF58E3RYu_TbC9g1yYWccIRFzBoBZRFvO4xX16zTmWgupBKeBl4ZkUDRzpOn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80365" y="816705"/>
            <a:ext cx="562384" cy="707942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Shape 518"/>
          <p:cNvSpPr txBox="1"/>
          <p:nvPr/>
        </p:nvSpPr>
        <p:spPr>
          <a:xfrm>
            <a:off x="7245245" y="2819761"/>
            <a:ext cx="1860808" cy="839653"/>
          </a:xfrm>
          <a:prstGeom prst="rect">
            <a:avLst/>
          </a:prstGeom>
          <a:solidFill>
            <a:srgbClr val="FEF1D2"/>
          </a:solidFill>
          <a:ln w="952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40" tIns="45690" rIns="91440" bIns="45690" anchor="t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OpenCL  </a:t>
            </a:r>
            <a:br>
              <a:rPr kumimoji="0" lang="en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kumimoji="0" lang="en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Host Code</a:t>
            </a:r>
            <a:r>
              <a:rPr kumimoji="0" lang="en" sz="84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   </a:t>
            </a:r>
            <a:endParaRPr kumimoji="0" sz="144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+mn-cs"/>
              <a:sym typeface="Myriad Set Text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9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84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   </a:t>
            </a:r>
            <a:endParaRPr kumimoji="0" sz="144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+mn-cs"/>
              <a:sym typeface="Myriad Set Text" charset="0"/>
            </a:endParaRPr>
          </a:p>
        </p:txBody>
      </p:sp>
      <p:pic>
        <p:nvPicPr>
          <p:cNvPr id="519" name="Shape 519" descr="OpenCL_Logo_RGB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95316" y="3133964"/>
            <a:ext cx="452550" cy="48056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Shape 520"/>
          <p:cNvSpPr txBox="1"/>
          <p:nvPr/>
        </p:nvSpPr>
        <p:spPr>
          <a:xfrm>
            <a:off x="6720470" y="4006241"/>
            <a:ext cx="1556008" cy="579902"/>
          </a:xfrm>
          <a:prstGeom prst="rect">
            <a:avLst/>
          </a:prstGeom>
          <a:solidFill>
            <a:srgbClr val="EAEAFA"/>
          </a:solidFill>
          <a:ln w="952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40" tIns="45690" rIns="91440" bIns="45690" anchor="t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6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Run-time</a:t>
            </a:r>
            <a:endParaRPr kumimoji="0" sz="144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+mn-cs"/>
              <a:sym typeface="Myriad Set Text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6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API Translator</a:t>
            </a:r>
            <a:endParaRPr kumimoji="0" sz="144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+mn-cs"/>
              <a:sym typeface="Myriad Set Text" charset="0"/>
            </a:endParaRPr>
          </a:p>
        </p:txBody>
      </p:sp>
      <p:sp>
        <p:nvSpPr>
          <p:cNvPr id="521" name="Shape 521"/>
          <p:cNvSpPr txBox="1"/>
          <p:nvPr/>
        </p:nvSpPr>
        <p:spPr>
          <a:xfrm>
            <a:off x="2264811" y="3948226"/>
            <a:ext cx="2495514" cy="823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45690" rIns="91440" bIns="45690" anchor="t" anchorCtr="0">
            <a:noAutofit/>
          </a:bodyPr>
          <a:lstStyle/>
          <a:p>
            <a:pPr marL="0" marR="0" lvl="0" indent="0" algn="r" defTabSz="914400" rtl="0" eaLnBrk="1" fontAlgn="base" latinLnBrk="0" hangingPunct="1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Prototype</a:t>
            </a:r>
            <a:r>
              <a:rPr kumimoji="0" lang="en" sz="156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 open </a:t>
            </a:r>
            <a:br>
              <a:rPr kumimoji="0" lang="en" sz="156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kumimoji="0" lang="en" sz="156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source project</a:t>
            </a:r>
            <a:endParaRPr kumimoji="0" sz="1440" b="0" i="0" u="none" strike="noStrike" kern="1200" cap="none" spc="0" normalizeH="0" baseline="0" noProof="0" dirty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+mn-cs"/>
              <a:sym typeface="Myriad Set Text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1" i="0" u="sng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  <a:hlinkClick r:id="rId8"/>
              </a:rPr>
              <a:t>https://github.com/google/clspv</a:t>
            </a:r>
            <a:r>
              <a:rPr kumimoji="0" lang="en" sz="180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+mn-cs"/>
              <a:sym typeface="Myriad Set Text" charset="0"/>
            </a:endParaRPr>
          </a:p>
        </p:txBody>
      </p:sp>
      <p:pic>
        <p:nvPicPr>
          <p:cNvPr id="522" name="Shape 52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72544" y="4615252"/>
            <a:ext cx="766458" cy="383228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Shape 523"/>
          <p:cNvSpPr txBox="1"/>
          <p:nvPr/>
        </p:nvSpPr>
        <p:spPr>
          <a:xfrm>
            <a:off x="8327951" y="4014906"/>
            <a:ext cx="2263849" cy="579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45690" rIns="91440" bIns="45690" anchor="t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6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Possible future</a:t>
            </a:r>
            <a:br>
              <a:rPr kumimoji="0" lang="en" sz="156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kumimoji="0" lang="en" sz="156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project – </a:t>
            </a:r>
            <a:r>
              <a:rPr kumimoji="0" lang="en-US" sz="156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if interest?</a:t>
            </a:r>
            <a:endParaRPr kumimoji="0" sz="1440" b="0" i="0" u="none" strike="noStrike" kern="1200" cap="none" spc="0" normalizeH="0" baseline="0" noProof="0" dirty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+mn-cs"/>
              <a:sym typeface="Myriad Set Tex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07BD5-A146-42B2-904E-57805D705F54}"/>
              </a:ext>
            </a:extLst>
          </p:cNvPr>
          <p:cNvSpPr txBox="1"/>
          <p:nvPr/>
        </p:nvSpPr>
        <p:spPr bwMode="auto">
          <a:xfrm>
            <a:off x="1121752" y="5108654"/>
            <a:ext cx="3700605" cy="823687"/>
          </a:xfrm>
          <a:prstGeom prst="rect">
            <a:avLst/>
          </a:prstGeom>
          <a:noFill/>
          <a:ln w="3175" algn="ctr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marR="0" lvl="0" indent="0" algn="ctr" defTabSz="914400" eaLnBrk="1" latinLnBrk="0" hangingPunct="1">
              <a:lnSpc>
                <a:spcPct val="99000"/>
              </a:lnSpc>
              <a:buClrTx/>
              <a:buSzTx/>
              <a:buFontTx/>
              <a:buNone/>
              <a:tabLst/>
              <a:defRPr kumimoji="0" sz="1600" b="1" i="0" u="none" strike="noStrike" cap="none" spc="0" normalizeH="0" baseline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rebuchet MS" pitchFamily="34" charset="0"/>
                <a:ea typeface="ヒラギノ角ゴ ProN W3" charset="-128"/>
                <a:cs typeface="Tahoma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rebuchet MS" pitchFamily="34" charset="0"/>
                <a:ea typeface="ヒラギノ角ゴ ProN W3" charset="-128"/>
                <a:cs typeface="Tahoma" pitchFamily="34" charset="0"/>
                <a:sym typeface="Trebuchet MS"/>
              </a:rPr>
              <a:t>Increa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rebuchet MS" pitchFamily="34" charset="0"/>
                <a:ea typeface="ヒラギノ角ゴ ProN W3" charset="-128"/>
                <a:cs typeface="Tahoma" pitchFamily="34" charset="0"/>
                <a:sym typeface="Trebuchet MS"/>
              </a:rPr>
              <a:t>sing</a:t>
            </a:r>
            <a:r>
              <a:rPr kumimoji="0" lang="en" sz="160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rebuchet MS" pitchFamily="34" charset="0"/>
                <a:ea typeface="ヒラギノ角ゴ ProN W3" charset="-128"/>
                <a:cs typeface="Tahoma" pitchFamily="34" charset="0"/>
                <a:sym typeface="Trebuchet MS"/>
              </a:rPr>
              <a:t> depl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rebuchet MS" pitchFamily="34" charset="0"/>
                <a:ea typeface="ヒラギノ角ゴ ProN W3" charset="-128"/>
                <a:cs typeface="Tahoma" pitchFamily="34" charset="0"/>
                <a:sym typeface="Trebuchet MS"/>
              </a:rPr>
              <a:t>o</a:t>
            </a:r>
            <a:r>
              <a:rPr kumimoji="0" lang="en" sz="160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rebuchet MS" pitchFamily="34" charset="0"/>
                <a:ea typeface="ヒラギノ角ゴ ProN W3" charset="-128"/>
                <a:cs typeface="Tahoma" pitchFamily="34" charset="0"/>
                <a:sym typeface="Trebuchet MS"/>
              </a:rPr>
              <a:t>yme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rebuchet MS" pitchFamily="34" charset="0"/>
                <a:ea typeface="ヒラギノ角ゴ ProN W3" charset="-128"/>
                <a:cs typeface="Tahoma" pitchFamily="34" charset="0"/>
                <a:sym typeface="Trebuchet MS"/>
              </a:rPr>
              <a:t>n</a:t>
            </a:r>
            <a:r>
              <a:rPr kumimoji="0" lang="en" sz="160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rebuchet MS" pitchFamily="34" charset="0"/>
                <a:ea typeface="ヒラギノ角ゴ ProN W3" charset="-128"/>
                <a:cs typeface="Tahoma" pitchFamily="34" charset="0"/>
                <a:sym typeface="Trebuchet MS"/>
              </a:rPr>
              <a:t>t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rebuchet MS" pitchFamily="34" charset="0"/>
                <a:ea typeface="ヒラギノ角ゴ ProN W3" charset="-128"/>
                <a:cs typeface="Tahoma" pitchFamily="34" charset="0"/>
                <a:sym typeface="Trebuchet MS"/>
              </a:rPr>
              <a:t>options for OpenCL kernel developers e.g. </a:t>
            </a:r>
            <a:r>
              <a:rPr lang="en-US" dirty="0">
                <a:sym typeface="Trebuchet MS"/>
              </a:rPr>
              <a:t>Vulkan is a supported API on Android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Trebuchet MS" pitchFamily="34" charset="0"/>
              <a:ea typeface="ヒラギノ角ゴ ProN W3" charset="-128"/>
              <a:cs typeface="Tahoma" pitchFamily="34" charset="0"/>
              <a:sym typeface="Myriad Set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738448"/>
      </p:ext>
    </p:extLst>
  </p:cSld>
  <p:clrMapOvr>
    <a:masterClrMapping/>
  </p:clrMapOvr>
  <p:transition spd="slow">
    <p:strips dir="r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66D7EFC-DFE7-4A49-952A-E55492A014EB}"/>
              </a:ext>
            </a:extLst>
          </p:cNvPr>
          <p:cNvSpPr/>
          <p:nvPr/>
        </p:nvSpPr>
        <p:spPr bwMode="auto">
          <a:xfrm>
            <a:off x="7239000" y="463913"/>
            <a:ext cx="3118540" cy="521298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Clspv Project Next Steps</a:t>
            </a:r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972EA2E-857F-4857-A933-3539F82FE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Vulkan is already expanding its compute model</a:t>
            </a:r>
          </a:p>
          <a:p>
            <a:pPr lvl="1"/>
            <a:r>
              <a:rPr lang="en-US" dirty="0"/>
              <a:t>e.g. 16-bit storage, Variable Pointers, Subgroups</a:t>
            </a:r>
          </a:p>
          <a:p>
            <a:pPr lvl="1"/>
            <a:r>
              <a:rPr lang="en-US" dirty="0"/>
              <a:t>Compact memory types and operations coming</a:t>
            </a:r>
          </a:p>
          <a:p>
            <a:r>
              <a:rPr lang="en-US" dirty="0"/>
              <a:t>We want developers to try their own kernels</a:t>
            </a:r>
          </a:p>
          <a:p>
            <a:pPr lvl="1"/>
            <a:r>
              <a:rPr lang="en-US" dirty="0"/>
              <a:t>Report porting issues and poor performance</a:t>
            </a:r>
          </a:p>
          <a:p>
            <a:r>
              <a:rPr lang="en-US" dirty="0"/>
              <a:t>Establishing public kernel repository</a:t>
            </a:r>
          </a:p>
          <a:p>
            <a:pPr lvl="1"/>
            <a:r>
              <a:rPr lang="en-US" dirty="0"/>
              <a:t>Welcome upload of kernels with key operations</a:t>
            </a:r>
          </a:p>
          <a:p>
            <a:pPr lvl="1"/>
            <a:r>
              <a:rPr lang="en-US" dirty="0"/>
              <a:t>Will be used in long-term perf/regression testing</a:t>
            </a:r>
          </a:p>
          <a:p>
            <a:r>
              <a:rPr lang="en-US" dirty="0"/>
              <a:t>Do we need OpenCL to Vulkan API shim?</a:t>
            </a:r>
          </a:p>
          <a:p>
            <a:pPr lvl="1"/>
            <a:r>
              <a:rPr lang="en-US" dirty="0"/>
              <a:t>Khronos can host an open source project</a:t>
            </a:r>
          </a:p>
          <a:p>
            <a:r>
              <a:rPr lang="en-US" dirty="0"/>
              <a:t>Possible domains to explore:</a:t>
            </a:r>
          </a:p>
          <a:p>
            <a:pPr lvl="1"/>
            <a:r>
              <a:rPr lang="en-US" dirty="0"/>
              <a:t>Existing OpenCL applications and libraries </a:t>
            </a:r>
          </a:p>
          <a:p>
            <a:pPr lvl="1"/>
            <a:r>
              <a:rPr lang="en-US" dirty="0"/>
              <a:t>Vision processing pipelines</a:t>
            </a:r>
          </a:p>
          <a:p>
            <a:pPr lvl="1"/>
            <a:r>
              <a:rPr lang="en-US" dirty="0"/>
              <a:t>Power-efficient machine learning and inferencing</a:t>
            </a:r>
          </a:p>
          <a:p>
            <a:pPr lvl="1"/>
            <a:r>
              <a:rPr lang="en-US" dirty="0"/>
              <a:t>Even gaming can benefit from better compute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0EF132-C154-4A79-9493-4601EE48FB82}"/>
              </a:ext>
            </a:extLst>
          </p:cNvPr>
          <p:cNvSpPr txBox="1"/>
          <p:nvPr/>
        </p:nvSpPr>
        <p:spPr bwMode="auto">
          <a:xfrm>
            <a:off x="7459766" y="1309384"/>
            <a:ext cx="2590800" cy="73212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Try using Clspv to port OpenCL kernels to Vulkan compute shaders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F155DD-757D-456D-9CB1-C7A9298D1E3C}"/>
              </a:ext>
            </a:extLst>
          </p:cNvPr>
          <p:cNvSpPr txBox="1"/>
          <p:nvPr/>
        </p:nvSpPr>
        <p:spPr bwMode="auto">
          <a:xfrm>
            <a:off x="7467600" y="2604784"/>
            <a:ext cx="2582966" cy="94538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Can Clspv successfully map OpenCL C to Vulkan SPIR-V?</a:t>
            </a:r>
          </a:p>
          <a:p>
            <a:pPr algn="ctr"/>
            <a:r>
              <a:rPr lang="en-US" sz="14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Update compiler open source if necessary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559DEB-3B10-47CD-B9BD-C54B601514F5}"/>
              </a:ext>
            </a:extLst>
          </p:cNvPr>
          <p:cNvSpPr txBox="1"/>
          <p:nvPr/>
        </p:nvSpPr>
        <p:spPr bwMode="auto">
          <a:xfrm>
            <a:off x="8316587" y="4655314"/>
            <a:ext cx="1970412" cy="94538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Propose/support updates to underlying Vulkan programming model 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F4F467ED-897E-4509-BE67-2854AE9EAC65}"/>
              </a:ext>
            </a:extLst>
          </p:cNvPr>
          <p:cNvSpPr/>
          <p:nvPr/>
        </p:nvSpPr>
        <p:spPr bwMode="auto">
          <a:xfrm>
            <a:off x="8450366" y="2150779"/>
            <a:ext cx="609600" cy="404075"/>
          </a:xfrm>
          <a:prstGeom prst="downArrow">
            <a:avLst/>
          </a:prstGeom>
          <a:solidFill>
            <a:srgbClr val="EFFFEF"/>
          </a:solidFill>
          <a:ln w="31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E57FA8CC-6625-4820-875E-DC40909C34BA}"/>
              </a:ext>
            </a:extLst>
          </p:cNvPr>
          <p:cNvSpPr/>
          <p:nvPr/>
        </p:nvSpPr>
        <p:spPr bwMode="auto">
          <a:xfrm rot="19778317">
            <a:off x="8789287" y="3692197"/>
            <a:ext cx="609600" cy="404075"/>
          </a:xfrm>
          <a:prstGeom prst="downArrow">
            <a:avLst/>
          </a:prstGeom>
          <a:solidFill>
            <a:srgbClr val="EFFFEF"/>
          </a:solidFill>
          <a:ln w="31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7B8C951-41CA-44A3-B35E-C300096D173E}"/>
              </a:ext>
            </a:extLst>
          </p:cNvPr>
          <p:cNvSpPr/>
          <p:nvPr/>
        </p:nvSpPr>
        <p:spPr bwMode="auto">
          <a:xfrm rot="1821683" flipH="1">
            <a:off x="8111446" y="3692197"/>
            <a:ext cx="609600" cy="404075"/>
          </a:xfrm>
          <a:prstGeom prst="downArrow">
            <a:avLst/>
          </a:prstGeom>
          <a:solidFill>
            <a:srgbClr val="EFFFEF"/>
          </a:solidFill>
          <a:ln w="31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http://www.cristinacabal.com/imagenes/tick.jpg">
            <a:extLst>
              <a:ext uri="{FF2B5EF4-FFF2-40B4-BE49-F238E27FC236}">
                <a16:creationId xmlns:a16="http://schemas.microsoft.com/office/drawing/2014/main" id="{C1D2603A-6260-419C-8A08-2E248D83DC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06178" y="4118862"/>
            <a:ext cx="769302" cy="82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http://www.cristinacabal.com/imagenes/tick.jpg">
            <a:extLst>
              <a:ext uri="{FF2B5EF4-FFF2-40B4-BE49-F238E27FC236}">
                <a16:creationId xmlns:a16="http://schemas.microsoft.com/office/drawing/2014/main" id="{1A21D6A6-1FC5-4FDF-B727-A1B509D122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48318" y="4248544"/>
            <a:ext cx="506950" cy="48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258EE32-0EB4-4C02-A469-B9D8DAF0C0FA}"/>
              </a:ext>
            </a:extLst>
          </p:cNvPr>
          <p:cNvSpPr txBox="1"/>
          <p:nvPr/>
        </p:nvSpPr>
        <p:spPr bwMode="auto">
          <a:xfrm>
            <a:off x="7312760" y="559595"/>
            <a:ext cx="2884812" cy="67133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Clspv Refinement Process</a:t>
            </a:r>
          </a:p>
          <a:p>
            <a:pPr algn="ctr"/>
            <a:r>
              <a:rPr lang="en-US" sz="1100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Compiler is being shaped by the workloads attempted</a:t>
            </a:r>
            <a:endParaRPr lang="en-US" sz="1600" b="1" dirty="0">
              <a:solidFill>
                <a:srgbClr val="006600"/>
              </a:solidFill>
              <a:latin typeface="Trebuchet MS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17445"/>
      </p:ext>
    </p:extLst>
  </p:cSld>
  <p:clrMapOvr>
    <a:masterClrMapping/>
  </p:clrMapOvr>
  <p:transition spd="slow">
    <p:strips dir="r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sosceles Triangle 67"/>
          <p:cNvSpPr/>
          <p:nvPr/>
        </p:nvSpPr>
        <p:spPr bwMode="auto">
          <a:xfrm rot="5400000">
            <a:off x="6865627" y="425998"/>
            <a:ext cx="1658958" cy="2439214"/>
          </a:xfrm>
          <a:prstGeom prst="triangle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B3FFB3">
                  <a:alpha val="3000"/>
                </a:srgbClr>
              </a:gs>
            </a:gsLst>
            <a:lin ang="5400000" scaled="0"/>
          </a:gradFill>
          <a:ln w="3175" cap="flat" cmpd="sng" algn="ctr">
            <a:noFill/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8750" algn="l"/>
                <a:tab pos="1757363" algn="l"/>
                <a:tab pos="3357563" algn="l"/>
                <a:tab pos="4956175" algn="l"/>
                <a:tab pos="6553200" algn="l"/>
              </a:tabLst>
            </a:pPr>
            <a:endParaRPr kumimoji="0" 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OpenCL Ecosystem Roadmap</a:t>
            </a:r>
          </a:p>
        </p:txBody>
      </p:sp>
      <p:pic>
        <p:nvPicPr>
          <p:cNvPr id="46" name="Picture 13" descr="OpenCL_Logo_RG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960" y="3563029"/>
            <a:ext cx="666329" cy="707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Text Box 22"/>
          <p:cNvSpPr txBox="1">
            <a:spLocks noChangeArrowheads="1"/>
          </p:cNvSpPr>
          <p:nvPr/>
        </p:nvSpPr>
        <p:spPr bwMode="auto">
          <a:xfrm>
            <a:off x="1336960" y="4273695"/>
            <a:ext cx="697542" cy="35127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91398" tIns="45701" rIns="91398" bIns="45701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2011</a:t>
            </a:r>
          </a:p>
        </p:txBody>
      </p:sp>
      <p:sp>
        <p:nvSpPr>
          <p:cNvPr id="51" name="Text Box 9"/>
          <p:cNvSpPr txBox="1">
            <a:spLocks noChangeArrowheads="1"/>
          </p:cNvSpPr>
          <p:nvPr/>
        </p:nvSpPr>
        <p:spPr bwMode="auto">
          <a:xfrm>
            <a:off x="762000" y="4612962"/>
            <a:ext cx="1905000" cy="59089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91398" tIns="45701" rIns="91398" bIns="45701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dirty="0">
                <a:latin typeface="Trebuchet MS" pitchFamily="34" charset="0"/>
              </a:rPr>
              <a:t>OpenCL 1.2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Trebuchet MS" pitchFamily="34" charset="0"/>
              </a:rPr>
              <a:t>OpenCL C Kernel Language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025" y="4966083"/>
            <a:ext cx="1204106" cy="602053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55" name="Text Box 9"/>
          <p:cNvSpPr txBox="1">
            <a:spLocks noChangeArrowheads="1"/>
          </p:cNvSpPr>
          <p:nvPr/>
        </p:nvSpPr>
        <p:spPr bwMode="auto">
          <a:xfrm>
            <a:off x="3206587" y="4633527"/>
            <a:ext cx="1282982" cy="42469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91398" tIns="45701" rIns="91398" bIns="45701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dirty="0">
                <a:latin typeface="Trebuchet MS" pitchFamily="34" charset="0"/>
              </a:rPr>
              <a:t>OpenCL 2.1 </a:t>
            </a:r>
            <a:br>
              <a:rPr lang="en-US" dirty="0">
                <a:latin typeface="Trebuchet MS" pitchFamily="34" charset="0"/>
              </a:rPr>
            </a:br>
            <a:r>
              <a:rPr lang="en-US" dirty="0">
                <a:latin typeface="Trebuchet MS" pitchFamily="34" charset="0"/>
              </a:rPr>
              <a:t>SPIR-V in Core</a:t>
            </a:r>
          </a:p>
        </p:txBody>
      </p:sp>
      <p:sp>
        <p:nvSpPr>
          <p:cNvPr id="56" name="Text Box 22"/>
          <p:cNvSpPr txBox="1">
            <a:spLocks noChangeArrowheads="1"/>
          </p:cNvSpPr>
          <p:nvPr/>
        </p:nvSpPr>
        <p:spPr bwMode="auto">
          <a:xfrm>
            <a:off x="3499307" y="4273695"/>
            <a:ext cx="697542" cy="35127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91398" tIns="45701" rIns="91398" bIns="45701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2015</a:t>
            </a:r>
          </a:p>
        </p:txBody>
      </p:sp>
      <p:pic>
        <p:nvPicPr>
          <p:cNvPr id="5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284" y="2325167"/>
            <a:ext cx="1391588" cy="632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Text Box 9"/>
          <p:cNvSpPr txBox="1">
            <a:spLocks noChangeArrowheads="1"/>
          </p:cNvSpPr>
          <p:nvPr/>
        </p:nvSpPr>
        <p:spPr bwMode="auto">
          <a:xfrm>
            <a:off x="2724167" y="2878664"/>
            <a:ext cx="2133600" cy="59089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91398" tIns="45701" rIns="91398" bIns="45701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dirty="0">
                <a:latin typeface="Trebuchet MS" pitchFamily="34" charset="0"/>
              </a:rPr>
              <a:t>SYCL 1.2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Trebuchet MS" pitchFamily="34" charset="0"/>
              </a:rPr>
              <a:t>C++11 Single source programming  </a:t>
            </a:r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671" y="4966083"/>
            <a:ext cx="1204106" cy="602053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60" name="Text Box 9"/>
          <p:cNvSpPr txBox="1">
            <a:spLocks noChangeArrowheads="1"/>
          </p:cNvSpPr>
          <p:nvPr/>
        </p:nvSpPr>
        <p:spPr bwMode="auto">
          <a:xfrm>
            <a:off x="5352924" y="4633527"/>
            <a:ext cx="1703304" cy="42469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91398" tIns="45701" rIns="91398" bIns="45701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dirty="0">
                <a:latin typeface="Trebuchet MS" pitchFamily="34" charset="0"/>
              </a:rPr>
              <a:t>OpenCL 2.2 </a:t>
            </a:r>
            <a:br>
              <a:rPr lang="en-US" dirty="0">
                <a:latin typeface="Trebuchet MS" pitchFamily="34" charset="0"/>
              </a:rPr>
            </a:br>
            <a:r>
              <a:rPr lang="en-US" dirty="0">
                <a:latin typeface="Trebuchet MS" pitchFamily="34" charset="0"/>
              </a:rPr>
              <a:t>C++ Kernel Language</a:t>
            </a:r>
          </a:p>
        </p:txBody>
      </p:sp>
      <p:sp>
        <p:nvSpPr>
          <p:cNvPr id="61" name="Text Box 22"/>
          <p:cNvSpPr txBox="1">
            <a:spLocks noChangeArrowheads="1"/>
          </p:cNvSpPr>
          <p:nvPr/>
        </p:nvSpPr>
        <p:spPr bwMode="auto">
          <a:xfrm>
            <a:off x="5875953" y="4273695"/>
            <a:ext cx="697542" cy="35127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91398" tIns="45701" rIns="91398" bIns="45701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2017</a:t>
            </a:r>
          </a:p>
        </p:txBody>
      </p:sp>
      <p:pic>
        <p:nvPicPr>
          <p:cNvPr id="6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930" y="2325167"/>
            <a:ext cx="1391588" cy="632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13" descr="OpenCL_Logo_RG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560" y="3563029"/>
            <a:ext cx="666329" cy="707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13" descr="OpenCL_Logo_RG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914" y="3563029"/>
            <a:ext cx="666329" cy="707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" name="Picture 31" descr="http://blogs.msdn.com/cfs-file.ashx/__key/communityserver-blogs-components-weblogfiles/00-00-01-10-58-metablogapi/3162.image_5F00_47DB465D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" t="15031" r="15174" b="28001"/>
          <a:stretch/>
        </p:blipFill>
        <p:spPr bwMode="auto">
          <a:xfrm>
            <a:off x="5760258" y="1078357"/>
            <a:ext cx="997472" cy="40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8" descr="Standard C++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511" y="767536"/>
            <a:ext cx="1081356" cy="57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 Box 9"/>
          <p:cNvSpPr txBox="1">
            <a:spLocks noChangeArrowheads="1"/>
          </p:cNvSpPr>
          <p:nvPr/>
        </p:nvSpPr>
        <p:spPr bwMode="auto">
          <a:xfrm>
            <a:off x="5186288" y="2877274"/>
            <a:ext cx="2133600" cy="59089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91398" tIns="45701" rIns="91398" bIns="45701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dirty="0">
                <a:latin typeface="Trebuchet MS" pitchFamily="34" charset="0"/>
              </a:rPr>
              <a:t>SYCL 1.2.1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Trebuchet MS" pitchFamily="34" charset="0"/>
              </a:rPr>
              <a:t>C++14 Single source programming  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7617867" y="1371849"/>
            <a:ext cx="2606645" cy="73212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Work with industry to bring Heterogeneous compute to standard ISO C++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159B38F-D2D4-4BC3-A413-E768987F7F82}"/>
              </a:ext>
            </a:extLst>
          </p:cNvPr>
          <p:cNvGrpSpPr/>
          <p:nvPr/>
        </p:nvGrpSpPr>
        <p:grpSpPr>
          <a:xfrm>
            <a:off x="6608647" y="2228819"/>
            <a:ext cx="3910529" cy="1814771"/>
            <a:chOff x="6771724" y="4091766"/>
            <a:chExt cx="3910529" cy="1814771"/>
          </a:xfrm>
        </p:grpSpPr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6DDA2A91-87A3-40D7-95F5-A4449E2257BC}"/>
                </a:ext>
              </a:extLst>
            </p:cNvPr>
            <p:cNvSpPr/>
            <p:nvPr/>
          </p:nvSpPr>
          <p:spPr bwMode="auto">
            <a:xfrm rot="5400000">
              <a:off x="7248006" y="3943605"/>
              <a:ext cx="1486650" cy="2439214"/>
            </a:xfrm>
            <a:prstGeom prst="triangl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rgbClr val="B3FFB3">
                    <a:alpha val="3000"/>
                  </a:srgbClr>
                </a:gs>
              </a:gsLst>
              <a:lin ang="5400000" scaled="0"/>
            </a:gradFill>
            <a:ln w="3175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pic>
          <p:nvPicPr>
            <p:cNvPr id="75" name="Picture 13" descr="OpenCL_Logo_RGB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7173" y="4091766"/>
              <a:ext cx="666329" cy="7075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6" name="Text Box 9"/>
            <p:cNvSpPr txBox="1">
              <a:spLocks noChangeArrowheads="1"/>
            </p:cNvSpPr>
            <p:nvPr/>
          </p:nvSpPr>
          <p:spPr bwMode="auto">
            <a:xfrm>
              <a:off x="7518117" y="4857509"/>
              <a:ext cx="3164136" cy="895591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91398" tIns="45701" rIns="91398" bIns="45701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1600" dirty="0">
                  <a:latin typeface="Trebuchet MS" pitchFamily="34" charset="0"/>
                </a:rPr>
                <a:t>OpenCL ‘Next’</a:t>
              </a:r>
            </a:p>
            <a:p>
              <a:pPr>
                <a:lnSpc>
                  <a:spcPct val="90000"/>
                </a:lnSpc>
              </a:pPr>
              <a:r>
                <a:rPr lang="en-US" sz="1400" dirty="0">
                  <a:latin typeface="Trebuchet MS" pitchFamily="34" charset="0"/>
                </a:rPr>
                <a:t>Flexible and efficient deployment of parallel computation across diverse processor architectures </a:t>
              </a:r>
            </a:p>
          </p:txBody>
        </p:sp>
      </p:grpSp>
      <p:sp>
        <p:nvSpPr>
          <p:cNvPr id="5" name="TextBox 4"/>
          <p:cNvSpPr txBox="1"/>
          <p:nvPr/>
        </p:nvSpPr>
        <p:spPr bwMode="auto">
          <a:xfrm>
            <a:off x="4104358" y="1632727"/>
            <a:ext cx="2497130" cy="64075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Single source C++ programming.</a:t>
            </a:r>
          </a:p>
          <a:p>
            <a:pPr algn="r"/>
            <a:r>
              <a:rPr lang="en-US" sz="12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Great for supporting C++ apps, libraries and frameworks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8EFC840-1165-49AD-994B-AB2007EDD77B}"/>
              </a:ext>
            </a:extLst>
          </p:cNvPr>
          <p:cNvGrpSpPr/>
          <p:nvPr/>
        </p:nvGrpSpPr>
        <p:grpSpPr>
          <a:xfrm>
            <a:off x="6601488" y="3948317"/>
            <a:ext cx="3751473" cy="1808348"/>
            <a:chOff x="6711124" y="2247900"/>
            <a:chExt cx="3751473" cy="1808348"/>
          </a:xfrm>
        </p:grpSpPr>
        <p:sp>
          <p:nvSpPr>
            <p:cNvPr id="78" name="Isosceles Triangle 77"/>
            <p:cNvSpPr/>
            <p:nvPr/>
          </p:nvSpPr>
          <p:spPr bwMode="auto">
            <a:xfrm rot="5400000">
              <a:off x="7187406" y="2089751"/>
              <a:ext cx="1486650" cy="2439214"/>
            </a:xfrm>
            <a:prstGeom prst="triangl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rgbClr val="B3FFB3">
                    <a:alpha val="3000"/>
                  </a:srgbClr>
                </a:gs>
              </a:gsLst>
              <a:lin ang="5400000" scaled="0"/>
            </a:gradFill>
            <a:ln w="3175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79" name="Isosceles Triangle 78"/>
            <p:cNvSpPr/>
            <p:nvPr/>
          </p:nvSpPr>
          <p:spPr bwMode="auto">
            <a:xfrm rot="10800000">
              <a:off x="7853417" y="2324100"/>
              <a:ext cx="2549068" cy="1067207"/>
            </a:xfrm>
            <a:prstGeom prst="triangl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rgbClr val="B3FFB3">
                    <a:alpha val="3000"/>
                  </a:srgbClr>
                </a:gs>
              </a:gsLst>
              <a:lin ang="5400000" scaled="0"/>
            </a:gradFill>
            <a:ln w="3175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pic>
          <p:nvPicPr>
            <p:cNvPr id="77" name="Shape 8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053759" y="2247900"/>
              <a:ext cx="2051280" cy="7891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TextBox 5"/>
            <p:cNvSpPr txBox="1"/>
            <p:nvPr/>
          </p:nvSpPr>
          <p:spPr bwMode="auto">
            <a:xfrm>
              <a:off x="7696200" y="3080340"/>
              <a:ext cx="2766397" cy="975908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  <a:t>More deployment options: </a:t>
              </a:r>
              <a:r>
                <a:rPr lang="en-US" sz="1400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  <a:t>Enabling dispatch of </a:t>
              </a:r>
              <a:br>
                <a:rPr lang="en-US" sz="1400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</a:br>
              <a:r>
                <a:rPr lang="en-US" sz="1400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  <a:t>OpenCL C kernels from </a:t>
              </a:r>
              <a:br>
                <a:rPr lang="en-US" sz="1400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</a:br>
              <a:r>
                <a:rPr lang="en-US" sz="1400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  <a:t>Vulkan runtimes</a:t>
              </a:r>
            </a:p>
          </p:txBody>
        </p:sp>
      </p:grpSp>
      <p:cxnSp>
        <p:nvCxnSpPr>
          <p:cNvPr id="80" name="Straight Arrow Connector 79"/>
          <p:cNvCxnSpPr/>
          <p:nvPr/>
        </p:nvCxnSpPr>
        <p:spPr bwMode="auto">
          <a:xfrm>
            <a:off x="1066800" y="4572287"/>
            <a:ext cx="5750646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050" name="Picture 2" descr="C:\Users\ntrevett\NVIDIA CUDA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070" y="1666263"/>
            <a:ext cx="565818" cy="573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15869A1-7E8D-4FB7-9DF6-818DEE47CDB5}"/>
              </a:ext>
            </a:extLst>
          </p:cNvPr>
          <p:cNvSpPr/>
          <p:nvPr/>
        </p:nvSpPr>
        <p:spPr bwMode="auto">
          <a:xfrm>
            <a:off x="4794282" y="1953101"/>
            <a:ext cx="6062608" cy="2471886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66882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A81C0-5768-4A99-9B52-AE776E0DA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Processors &amp; OpenCL Conformance</a:t>
            </a: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A47E3E78-40A6-4D69-9699-2E8A01122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0100"/>
            <a:ext cx="10058400" cy="1880883"/>
          </a:xfrm>
        </p:spPr>
        <p:txBody>
          <a:bodyPr/>
          <a:lstStyle/>
          <a:p>
            <a:r>
              <a:rPr lang="en-US" dirty="0"/>
              <a:t>The embedded market is a new frontier needing advanced compute</a:t>
            </a:r>
          </a:p>
          <a:p>
            <a:pPr lvl="1"/>
            <a:r>
              <a:rPr lang="en-US" dirty="0"/>
              <a:t>E.g. Vision and inferencing using a wide range of processor architectures</a:t>
            </a:r>
          </a:p>
          <a:p>
            <a:r>
              <a:rPr lang="en-US" dirty="0"/>
              <a:t>BUT OpenCL is currently monolithic – and arguably desktop/HPC-centric </a:t>
            </a:r>
          </a:p>
          <a:p>
            <a:pPr lvl="1"/>
            <a:r>
              <a:rPr lang="en-US" dirty="0"/>
              <a:t>E.g. a processor without 32-bit IEEE floating point cannot realistically be conformant </a:t>
            </a:r>
          </a:p>
          <a:p>
            <a:pPr lvl="1"/>
            <a:r>
              <a:rPr lang="en-US" dirty="0"/>
              <a:t>Vendors and developers do not want software emulation of higher precisions </a:t>
            </a:r>
          </a:p>
          <a:p>
            <a:r>
              <a:rPr lang="en-US" dirty="0"/>
              <a:t>Many functionality requirements change</a:t>
            </a:r>
            <a:br>
              <a:rPr lang="en-US" dirty="0"/>
            </a:br>
            <a:r>
              <a:rPr lang="en-US" dirty="0"/>
              <a:t>between different markets and processors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D2D395E-A71F-4A24-A1B1-050EC8C9E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710038"/>
              </p:ext>
            </p:extLst>
          </p:nvPr>
        </p:nvGraphicFramePr>
        <p:xfrm>
          <a:off x="6324598" y="2942819"/>
          <a:ext cx="4267202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0683">
                  <a:extLst>
                    <a:ext uri="{9D8B030D-6E8A-4147-A177-3AD203B41FA5}">
                      <a16:colId xmlns:a16="http://schemas.microsoft.com/office/drawing/2014/main" val="2028883680"/>
                    </a:ext>
                  </a:extLst>
                </a:gridCol>
                <a:gridCol w="862173">
                  <a:extLst>
                    <a:ext uri="{9D8B030D-6E8A-4147-A177-3AD203B41FA5}">
                      <a16:colId xmlns:a16="http://schemas.microsoft.com/office/drawing/2014/main" val="417697179"/>
                    </a:ext>
                  </a:extLst>
                </a:gridCol>
                <a:gridCol w="862173">
                  <a:extLst>
                    <a:ext uri="{9D8B030D-6E8A-4147-A177-3AD203B41FA5}">
                      <a16:colId xmlns:a16="http://schemas.microsoft.com/office/drawing/2014/main" val="3342890774"/>
                    </a:ext>
                  </a:extLst>
                </a:gridCol>
                <a:gridCol w="862173">
                  <a:extLst>
                    <a:ext uri="{9D8B030D-6E8A-4147-A177-3AD203B41FA5}">
                      <a16:colId xmlns:a16="http://schemas.microsoft.com/office/drawing/2014/main" val="35290162"/>
                    </a:ext>
                  </a:extLst>
                </a:gridCol>
              </a:tblGrid>
              <a:tr h="300853">
                <a:tc>
                  <a:txBody>
                    <a:bodyPr/>
                    <a:lstStyle/>
                    <a:p>
                      <a:pPr marL="0" marR="0" lvl="0" indent="0" algn="ctr" defTabSz="2260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2"/>
                          </a:solidFill>
                          <a:latin typeface="Trebuchet MS" pitchFamily="34" charset="0"/>
                          <a:cs typeface="Tahoma" pitchFamily="34" charset="0"/>
                        </a:rPr>
                        <a:t>Supported Precisions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226041" rtl="0" eaLnBrk="1" latinLnBrk="0" hangingPunct="1"/>
                      <a:r>
                        <a:rPr lang="en-US" sz="1600" b="1" kern="1200" dirty="0">
                          <a:solidFill>
                            <a:schemeClr val="dk1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DSP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2260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DSP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226041" rtl="0" eaLnBrk="1" latinLnBrk="0" hangingPunct="1"/>
                      <a:r>
                        <a:rPr lang="en-US" sz="1600" b="1" kern="1200" dirty="0">
                          <a:solidFill>
                            <a:schemeClr val="dk1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DSP 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1896385"/>
                  </a:ext>
                </a:extLst>
              </a:tr>
              <a:tr h="29914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Trebuchet MS" panose="020B0603020202020204" pitchFamily="34" charset="0"/>
                        </a:rPr>
                        <a:t>8-bit integer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996477"/>
                  </a:ext>
                </a:extLst>
              </a:tr>
              <a:tr h="299143">
                <a:tc>
                  <a:txBody>
                    <a:bodyPr/>
                    <a:lstStyle/>
                    <a:p>
                      <a:pPr marL="0" marR="0" lvl="0" indent="0" algn="ctr" defTabSz="2260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Trebuchet MS" panose="020B0603020202020204" pitchFamily="34" charset="0"/>
                        </a:rPr>
                        <a:t>16-bit integer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711162"/>
                  </a:ext>
                </a:extLst>
              </a:tr>
              <a:tr h="299143">
                <a:tc>
                  <a:txBody>
                    <a:bodyPr/>
                    <a:lstStyle/>
                    <a:p>
                      <a:pPr marL="0" marR="0" lvl="0" indent="0" algn="ctr" defTabSz="2260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Trebuchet MS" panose="020B0603020202020204" pitchFamily="34" charset="0"/>
                        </a:rPr>
                        <a:t>32-bit integer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125562"/>
                  </a:ext>
                </a:extLst>
              </a:tr>
              <a:tr h="299143">
                <a:tc>
                  <a:txBody>
                    <a:bodyPr/>
                    <a:lstStyle/>
                    <a:p>
                      <a:pPr marL="0" marR="0" lvl="0" indent="0" algn="ctr" defTabSz="2260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Trebuchet MS" panose="020B0603020202020204" pitchFamily="34" charset="0"/>
                        </a:rPr>
                        <a:t>64-bit </a:t>
                      </a:r>
                      <a:r>
                        <a:rPr lang="en-US" sz="1400" b="1" dirty="0" err="1">
                          <a:latin typeface="Trebuchet MS" panose="020B0603020202020204" pitchFamily="34" charset="0"/>
                        </a:rPr>
                        <a:t>intger</a:t>
                      </a:r>
                      <a:endParaRPr lang="en-US" sz="1400" b="1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304388"/>
                  </a:ext>
                </a:extLst>
              </a:tr>
              <a:tr h="29914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Trebuchet MS" panose="020B0603020202020204" pitchFamily="34" charset="0"/>
                        </a:rPr>
                        <a:t>16-bit float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612180"/>
                  </a:ext>
                </a:extLst>
              </a:tr>
              <a:tr h="299143">
                <a:tc>
                  <a:txBody>
                    <a:bodyPr/>
                    <a:lstStyle/>
                    <a:p>
                      <a:pPr marL="0" marR="0" lvl="0" indent="0" algn="ctr" defTabSz="2260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Trebuchet MS" panose="020B0603020202020204" pitchFamily="34" charset="0"/>
                        </a:rPr>
                        <a:t>32-bit float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547633"/>
                  </a:ext>
                </a:extLst>
              </a:tr>
              <a:tr h="299143">
                <a:tc>
                  <a:txBody>
                    <a:bodyPr/>
                    <a:lstStyle/>
                    <a:p>
                      <a:pPr marL="0" marR="0" lvl="0" indent="0" algn="ctr" defTabSz="2260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Trebuchet MS" panose="020B0603020202020204" pitchFamily="34" charset="0"/>
                        </a:rPr>
                        <a:t>64-bit float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542831"/>
                  </a:ext>
                </a:extLst>
              </a:tr>
              <a:tr h="299143">
                <a:tc>
                  <a:txBody>
                    <a:bodyPr/>
                    <a:lstStyle/>
                    <a:p>
                      <a:pPr marL="0" marR="0" lvl="0" indent="0" algn="ctr" defTabSz="2260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Trebuchet MS" panose="020B0603020202020204" pitchFamily="34" charset="0"/>
                        </a:rPr>
                        <a:t>Possible to be OpenCL Compliant?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chemeClr val="dk1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chemeClr val="dk1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chemeClr val="dk1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2329996"/>
                  </a:ext>
                </a:extLst>
              </a:tr>
            </a:tbl>
          </a:graphicData>
        </a:graphic>
      </p:graphicFrame>
      <p:pic>
        <p:nvPicPr>
          <p:cNvPr id="6" name="Picture 5" descr="http://www.cristinacabal.com/imagenes/tick.jpg">
            <a:extLst>
              <a:ext uri="{FF2B5EF4-FFF2-40B4-BE49-F238E27FC236}">
                <a16:creationId xmlns:a16="http://schemas.microsoft.com/office/drawing/2014/main" id="{B84BBE63-AA28-4C6B-9F94-88EC463ABF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51663" y="4192647"/>
            <a:ext cx="365544" cy="347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cristinacabal.com/imagenes/tick.jpg">
            <a:extLst>
              <a:ext uri="{FF2B5EF4-FFF2-40B4-BE49-F238E27FC236}">
                <a16:creationId xmlns:a16="http://schemas.microsoft.com/office/drawing/2014/main" id="{2744B40B-6E02-4186-9F98-1DAC5439B0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83428" y="3284268"/>
            <a:ext cx="302015" cy="32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://www.cristinacabal.com/imagenes/tick.jpg">
            <a:extLst>
              <a:ext uri="{FF2B5EF4-FFF2-40B4-BE49-F238E27FC236}">
                <a16:creationId xmlns:a16="http://schemas.microsoft.com/office/drawing/2014/main" id="{51106D70-4C9A-461C-A219-461C281FCD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83428" y="3599435"/>
            <a:ext cx="302015" cy="32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www.cristinacabal.com/imagenes/tick.jpg">
            <a:extLst>
              <a:ext uri="{FF2B5EF4-FFF2-40B4-BE49-F238E27FC236}">
                <a16:creationId xmlns:a16="http://schemas.microsoft.com/office/drawing/2014/main" id="{62F5B578-48C5-48E9-BDE5-D898A33B14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83428" y="3896488"/>
            <a:ext cx="302015" cy="32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http://www.cristinacabal.com/imagenes/tick.jpg">
            <a:extLst>
              <a:ext uri="{FF2B5EF4-FFF2-40B4-BE49-F238E27FC236}">
                <a16:creationId xmlns:a16="http://schemas.microsoft.com/office/drawing/2014/main" id="{87A139A2-4CE5-4B3B-BA8B-A34B6FEE0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51663" y="4801907"/>
            <a:ext cx="365544" cy="347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://www.cristinacabal.com/imagenes/tick.jpg">
            <a:extLst>
              <a:ext uri="{FF2B5EF4-FFF2-40B4-BE49-F238E27FC236}">
                <a16:creationId xmlns:a16="http://schemas.microsoft.com/office/drawing/2014/main" id="{05D29B61-E3E9-4D36-A300-932FEB8E5D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51663" y="5110988"/>
            <a:ext cx="365544" cy="347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://www.cristinacabal.com/imagenes/tick.jpg">
            <a:extLst>
              <a:ext uri="{FF2B5EF4-FFF2-40B4-BE49-F238E27FC236}">
                <a16:creationId xmlns:a16="http://schemas.microsoft.com/office/drawing/2014/main" id="{D853C90D-4C17-456A-9039-502BFE3BBF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51663" y="4487913"/>
            <a:ext cx="365544" cy="347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http://www.cristinacabal.com/imagenes/tick.jpg">
            <a:extLst>
              <a:ext uri="{FF2B5EF4-FFF2-40B4-BE49-F238E27FC236}">
                <a16:creationId xmlns:a16="http://schemas.microsoft.com/office/drawing/2014/main" id="{E477281D-9917-49D5-B987-863AFA10CC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45099" y="3284268"/>
            <a:ext cx="302015" cy="32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http://www.cristinacabal.com/imagenes/tick.jpg">
            <a:extLst>
              <a:ext uri="{FF2B5EF4-FFF2-40B4-BE49-F238E27FC236}">
                <a16:creationId xmlns:a16="http://schemas.microsoft.com/office/drawing/2014/main" id="{265D536D-0D44-4E43-A02E-420B4451AD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45099" y="3597931"/>
            <a:ext cx="302015" cy="32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http://www.cristinacabal.com/imagenes/tick.jpg">
            <a:extLst>
              <a:ext uri="{FF2B5EF4-FFF2-40B4-BE49-F238E27FC236}">
                <a16:creationId xmlns:a16="http://schemas.microsoft.com/office/drawing/2014/main" id="{C02D7D64-D41C-4931-B08E-B93FE5F62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45099" y="3894984"/>
            <a:ext cx="302015" cy="32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http://www.cristinacabal.com/imagenes/tick.jpg">
            <a:extLst>
              <a:ext uri="{FF2B5EF4-FFF2-40B4-BE49-F238E27FC236}">
                <a16:creationId xmlns:a16="http://schemas.microsoft.com/office/drawing/2014/main" id="{965805ED-E0CB-4CA2-8316-3947E276E4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13334" y="4801907"/>
            <a:ext cx="365544" cy="347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http://www.cristinacabal.com/imagenes/tick.jpg">
            <a:extLst>
              <a:ext uri="{FF2B5EF4-FFF2-40B4-BE49-F238E27FC236}">
                <a16:creationId xmlns:a16="http://schemas.microsoft.com/office/drawing/2014/main" id="{A0A9ABD4-71F7-4947-B026-F7A71991D6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13334" y="5110988"/>
            <a:ext cx="365544" cy="347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http://www.cristinacabal.com/imagenes/tick.jpg">
            <a:extLst>
              <a:ext uri="{FF2B5EF4-FFF2-40B4-BE49-F238E27FC236}">
                <a16:creationId xmlns:a16="http://schemas.microsoft.com/office/drawing/2014/main" id="{1E984F9E-A82B-49A2-908F-DB5BA196B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94230" y="4192647"/>
            <a:ext cx="365544" cy="347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http://www.cristinacabal.com/imagenes/tick.jpg">
            <a:extLst>
              <a:ext uri="{FF2B5EF4-FFF2-40B4-BE49-F238E27FC236}">
                <a16:creationId xmlns:a16="http://schemas.microsoft.com/office/drawing/2014/main" id="{36332475-7B9E-41BF-AED5-E843A44B92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25995" y="3284268"/>
            <a:ext cx="302015" cy="32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http://www.cristinacabal.com/imagenes/tick.jpg">
            <a:extLst>
              <a:ext uri="{FF2B5EF4-FFF2-40B4-BE49-F238E27FC236}">
                <a16:creationId xmlns:a16="http://schemas.microsoft.com/office/drawing/2014/main" id="{1BE67871-0B59-4262-8536-7FF2842624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25995" y="3599937"/>
            <a:ext cx="302015" cy="32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http://www.cristinacabal.com/imagenes/tick.jpg">
            <a:extLst>
              <a:ext uri="{FF2B5EF4-FFF2-40B4-BE49-F238E27FC236}">
                <a16:creationId xmlns:a16="http://schemas.microsoft.com/office/drawing/2014/main" id="{08ED29EF-2DDF-458C-9A2A-B21855B9F0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25995" y="3896990"/>
            <a:ext cx="302015" cy="32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http://www.cristinacabal.com/imagenes/tick.jpg">
            <a:extLst>
              <a:ext uri="{FF2B5EF4-FFF2-40B4-BE49-F238E27FC236}">
                <a16:creationId xmlns:a16="http://schemas.microsoft.com/office/drawing/2014/main" id="{F9C32369-2079-4EB0-AB2B-5D2D37F99D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94230" y="5110988"/>
            <a:ext cx="365544" cy="347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http://www.cristinacabal.com/imagenes/tick.jpg">
            <a:extLst>
              <a:ext uri="{FF2B5EF4-FFF2-40B4-BE49-F238E27FC236}">
                <a16:creationId xmlns:a16="http://schemas.microsoft.com/office/drawing/2014/main" id="{51EE68B6-D5E6-457B-99AE-ECC9B51DA0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45099" y="4500112"/>
            <a:ext cx="302015" cy="32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 descr="http://www.cristinacabal.com/imagenes/tick.jpg">
            <a:extLst>
              <a:ext uri="{FF2B5EF4-FFF2-40B4-BE49-F238E27FC236}">
                <a16:creationId xmlns:a16="http://schemas.microsoft.com/office/drawing/2014/main" id="{F8E0BA18-D1DD-4AAA-90A6-815819A28B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38647" y="4814106"/>
            <a:ext cx="302015" cy="32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http://www.cristinacabal.com/imagenes/tick.jpg">
            <a:extLst>
              <a:ext uri="{FF2B5EF4-FFF2-40B4-BE49-F238E27FC236}">
                <a16:creationId xmlns:a16="http://schemas.microsoft.com/office/drawing/2014/main" id="{4F91974D-7E78-4678-88E0-FAAF894427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25994" y="4500112"/>
            <a:ext cx="302015" cy="32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4BAC613-E596-49A8-B945-A6747922CF11}"/>
              </a:ext>
            </a:extLst>
          </p:cNvPr>
          <p:cNvSpPr txBox="1"/>
          <p:nvPr/>
        </p:nvSpPr>
        <p:spPr bwMode="auto">
          <a:xfrm>
            <a:off x="1295401" y="3715135"/>
            <a:ext cx="4209046" cy="1006429"/>
          </a:xfrm>
          <a:prstGeom prst="rect">
            <a:avLst/>
          </a:prstGeom>
          <a:noFill/>
          <a:ln w="3175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OpenCL is disenfranchising one of its most important emerging market opportunities!</a:t>
            </a:r>
          </a:p>
        </p:txBody>
      </p:sp>
      <p:pic>
        <p:nvPicPr>
          <p:cNvPr id="34" name="Picture 33" descr="http://www.cristinacabal.com/imagenes/tick.jpg">
            <a:extLst>
              <a:ext uri="{FF2B5EF4-FFF2-40B4-BE49-F238E27FC236}">
                <a16:creationId xmlns:a16="http://schemas.microsoft.com/office/drawing/2014/main" id="{C1464CA6-F9D0-4FF6-9FFA-5D4AAB2BD9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45099" y="4204065"/>
            <a:ext cx="302015" cy="32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975014"/>
      </p:ext>
    </p:extLst>
  </p:cSld>
  <p:clrMapOvr>
    <a:masterClrMapping/>
  </p:clrMapOvr>
  <p:transition spd="slow">
    <p:strips dir="r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OpenCL Next Goals and Design Philosophy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4B8C14-D31C-466B-9429-D55669B4143F}"/>
              </a:ext>
            </a:extLst>
          </p:cNvPr>
          <p:cNvSpPr txBox="1"/>
          <p:nvPr/>
        </p:nvSpPr>
        <p:spPr bwMode="auto">
          <a:xfrm>
            <a:off x="930942" y="4686300"/>
            <a:ext cx="9677400" cy="701731"/>
          </a:xfrm>
          <a:prstGeom prst="rect">
            <a:avLst/>
          </a:prstGeom>
          <a:noFill/>
          <a:ln w="3175" algn="ctr">
            <a:solidFill>
              <a:srgbClr val="70AC2E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8000"/>
                </a:solidFill>
                <a:latin typeface="Trebuchet MS" pitchFamily="34" charset="0"/>
                <a:cs typeface="Tahoma" pitchFamily="34" charset="0"/>
              </a:rPr>
              <a:t>OpenCL Next aims to be a flexible run-time framework that can be pervasively and cost-effectively deployed across a wider range of heterogenous devices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D793AE-1166-4553-91D9-AE4047E77DE0}"/>
              </a:ext>
            </a:extLst>
          </p:cNvPr>
          <p:cNvSpPr txBox="1"/>
          <p:nvPr/>
        </p:nvSpPr>
        <p:spPr bwMode="auto">
          <a:xfrm>
            <a:off x="930942" y="952500"/>
            <a:ext cx="9203658" cy="326140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Goals</a:t>
            </a:r>
            <a:r>
              <a:rPr lang="en-US" sz="2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 </a:t>
            </a:r>
          </a:p>
          <a:p>
            <a:pPr algn="ctr"/>
            <a:r>
              <a:rPr lang="en-US" sz="16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Enable Conformant OpenCL implementations on more diverse processors and platforms </a:t>
            </a:r>
          </a:p>
          <a:p>
            <a:pPr algn="ctr"/>
            <a:r>
              <a:rPr lang="en-US" sz="16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Enable vendors to ship functionality precisely targeting their customers and markets</a:t>
            </a:r>
          </a:p>
          <a:p>
            <a:pPr algn="ctr"/>
            <a:r>
              <a:rPr lang="en-US" sz="16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A conformant OpenCL can expose precisely what is available in the hardware </a:t>
            </a:r>
          </a:p>
          <a:p>
            <a:pPr algn="ctr"/>
            <a:r>
              <a:rPr lang="en-US" sz="16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Enable incremental feature adoption</a:t>
            </a:r>
          </a:p>
          <a:p>
            <a:pPr algn="ctr"/>
            <a:endParaRPr lang="en-US" sz="160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  <a:p>
            <a:pPr algn="ctr"/>
            <a:endParaRPr lang="en-US" sz="160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  <a:p>
            <a:pPr algn="ctr"/>
            <a:endParaRPr lang="en-US" sz="160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Design Philosophy</a:t>
            </a:r>
          </a:p>
          <a:p>
            <a:pPr algn="ctr"/>
            <a:r>
              <a:rPr lang="en-US" sz="16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More OpenCL features become optional for enhanced deployment flexibility</a:t>
            </a:r>
          </a:p>
          <a:p>
            <a:pPr algn="ctr"/>
            <a:r>
              <a:rPr lang="en-US" sz="16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Features can become optional in both API and languages e.g. floating point precisions</a:t>
            </a:r>
          </a:p>
          <a:p>
            <a:pPr algn="ctr"/>
            <a:r>
              <a:rPr lang="en-US" sz="16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Enhanced query mechanisms – precisely which features are supported by a device?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6F5A7B56-F76A-4598-AF06-5C89034E1BE1}"/>
              </a:ext>
            </a:extLst>
          </p:cNvPr>
          <p:cNvSpPr/>
          <p:nvPr/>
        </p:nvSpPr>
        <p:spPr bwMode="auto">
          <a:xfrm>
            <a:off x="5105400" y="2476500"/>
            <a:ext cx="838200" cy="457200"/>
          </a:xfrm>
          <a:prstGeom prst="downArrow">
            <a:avLst/>
          </a:prstGeom>
          <a:solidFill>
            <a:schemeClr val="bg1">
              <a:lumMod val="85000"/>
            </a:schemeClr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4949"/>
      </p:ext>
    </p:extLst>
  </p:cSld>
  <p:clrMapOvr>
    <a:masterClrMapping/>
  </p:clrMapOvr>
  <p:transition spd="slow">
    <p:strips dir="r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OpenCL Evolution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099029" y="1686890"/>
            <a:ext cx="697542" cy="1061942"/>
            <a:chOff x="1099029" y="2876162"/>
            <a:chExt cx="697542" cy="1061942"/>
          </a:xfrm>
        </p:grpSpPr>
        <p:pic>
          <p:nvPicPr>
            <p:cNvPr id="46" name="Picture 13" descr="OpenCL_Logo_RGB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029" y="2876162"/>
              <a:ext cx="666329" cy="7075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0" name="Text Box 22"/>
            <p:cNvSpPr txBox="1">
              <a:spLocks noChangeArrowheads="1"/>
            </p:cNvSpPr>
            <p:nvPr/>
          </p:nvSpPr>
          <p:spPr bwMode="auto">
            <a:xfrm>
              <a:off x="1099029" y="3586828"/>
              <a:ext cx="697542" cy="351276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91398" tIns="45701" rIns="91398" bIns="45701">
              <a:spAutoFit/>
            </a:bodyPr>
            <a:lstStyle/>
            <a:p>
              <a:pPr>
                <a:defRPr/>
              </a:pPr>
              <a:r>
                <a:rPr lang="en-US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2011</a:t>
              </a:r>
            </a:p>
          </p:txBody>
        </p:sp>
      </p:grpSp>
      <p:sp>
        <p:nvSpPr>
          <p:cNvPr id="51" name="Text Box 9"/>
          <p:cNvSpPr txBox="1">
            <a:spLocks noChangeArrowheads="1"/>
          </p:cNvSpPr>
          <p:nvPr/>
        </p:nvSpPr>
        <p:spPr bwMode="auto">
          <a:xfrm>
            <a:off x="762000" y="2736823"/>
            <a:ext cx="1295400" cy="142188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91398" tIns="45701" rIns="91398" bIns="45701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dirty="0">
                <a:latin typeface="Trebuchet MS" pitchFamily="34" charset="0"/>
              </a:rPr>
              <a:t>OpenCL 1.2</a:t>
            </a:r>
          </a:p>
          <a:p>
            <a:pPr>
              <a:lnSpc>
                <a:spcPct val="90000"/>
              </a:lnSpc>
            </a:pPr>
            <a:endParaRPr lang="en-US" dirty="0">
              <a:latin typeface="Trebuchet MS" pitchFamily="34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Trebuchet MS" pitchFamily="34" charset="0"/>
              </a:rPr>
              <a:t>Becomes industry baseline for heterogeneous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Trebuchet MS" pitchFamily="34" charset="0"/>
              </a:rPr>
              <a:t>parallel computing</a:t>
            </a:r>
          </a:p>
        </p:txBody>
      </p:sp>
      <p:sp>
        <p:nvSpPr>
          <p:cNvPr id="55" name="Text Box 9"/>
          <p:cNvSpPr txBox="1">
            <a:spLocks noChangeArrowheads="1"/>
          </p:cNvSpPr>
          <p:nvPr/>
        </p:nvSpPr>
        <p:spPr bwMode="auto">
          <a:xfrm>
            <a:off x="4154493" y="2757388"/>
            <a:ext cx="1524000" cy="121414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91398" tIns="45701" rIns="91398" bIns="45701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dirty="0">
                <a:latin typeface="Trebuchet MS" pitchFamily="34" charset="0"/>
              </a:rPr>
              <a:t>OpenCL 2.1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Trebuchet MS" pitchFamily="34" charset="0"/>
              </a:rPr>
              <a:t>SPIR-V 1.0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Trebuchet MS" pitchFamily="34" charset="0"/>
              </a:rPr>
              <a:t> </a:t>
            </a:r>
            <a:br>
              <a:rPr lang="en-US" dirty="0">
                <a:latin typeface="Trebuchet MS" pitchFamily="34" charset="0"/>
              </a:rPr>
            </a:br>
            <a:r>
              <a:rPr lang="en-US" dirty="0">
                <a:latin typeface="Trebuchet MS" pitchFamily="34" charset="0"/>
              </a:rPr>
              <a:t>SPIR-V 1.1 in Core</a:t>
            </a:r>
          </a:p>
          <a:p>
            <a:pPr>
              <a:lnSpc>
                <a:spcPct val="90000"/>
              </a:lnSpc>
            </a:pPr>
            <a:r>
              <a:rPr lang="en-US" sz="1050" b="0" dirty="0">
                <a:latin typeface="Trebuchet MS" pitchFamily="34" charset="0"/>
              </a:rPr>
              <a:t>Kernel Language Flexibility</a:t>
            </a:r>
          </a:p>
          <a:p>
            <a:pPr>
              <a:lnSpc>
                <a:spcPct val="90000"/>
              </a:lnSpc>
            </a:pPr>
            <a:endParaRPr lang="en-US" dirty="0">
              <a:latin typeface="Trebuchet MS" pitchFamily="34" charset="0"/>
            </a:endParaRPr>
          </a:p>
        </p:txBody>
      </p:sp>
      <p:sp>
        <p:nvSpPr>
          <p:cNvPr id="60" name="Text Box 9"/>
          <p:cNvSpPr txBox="1">
            <a:spLocks noChangeArrowheads="1"/>
          </p:cNvSpPr>
          <p:nvPr/>
        </p:nvSpPr>
        <p:spPr bwMode="auto">
          <a:xfrm>
            <a:off x="5867400" y="2757388"/>
            <a:ext cx="2209800" cy="224211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91398" tIns="45701" rIns="91398" bIns="45701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dirty="0">
                <a:latin typeface="Trebuchet MS" pitchFamily="34" charset="0"/>
              </a:rPr>
              <a:t>OpenCL 2.2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Trebuchet MS" pitchFamily="34" charset="0"/>
              </a:rPr>
              <a:t>SPIR-V 1.2 </a:t>
            </a:r>
            <a:br>
              <a:rPr lang="en-US" dirty="0">
                <a:latin typeface="Trebuchet MS" pitchFamily="34" charset="0"/>
              </a:rPr>
            </a:br>
            <a:endParaRPr lang="en-US" dirty="0">
              <a:latin typeface="Trebuchet MS" pitchFamily="34" charset="0"/>
            </a:endParaRPr>
          </a:p>
          <a:p>
            <a:r>
              <a:rPr lang="en-US" dirty="0">
                <a:latin typeface="Trebuchet MS" pitchFamily="34" charset="0"/>
              </a:rPr>
              <a:t>OpenCL C++ </a:t>
            </a:r>
            <a:br>
              <a:rPr lang="en-US" dirty="0">
                <a:latin typeface="Trebuchet MS" pitchFamily="34" charset="0"/>
              </a:rPr>
            </a:br>
            <a:r>
              <a:rPr lang="en-US" dirty="0">
                <a:latin typeface="Trebuchet MS" pitchFamily="34" charset="0"/>
              </a:rPr>
              <a:t>Kernel Language</a:t>
            </a:r>
          </a:p>
          <a:p>
            <a:r>
              <a:rPr lang="en-US" sz="1050" b="0" dirty="0">
                <a:latin typeface="Trebuchet MS" pitchFamily="34" charset="0"/>
              </a:rPr>
              <a:t> Static subset of C++14</a:t>
            </a:r>
          </a:p>
          <a:p>
            <a:r>
              <a:rPr lang="en-US" sz="1050" b="0" dirty="0">
                <a:latin typeface="Trebuchet MS" pitchFamily="34" charset="0"/>
              </a:rPr>
              <a:t>Templates and Lambdas</a:t>
            </a:r>
          </a:p>
          <a:p>
            <a:endParaRPr lang="en-US" sz="1050" dirty="0">
              <a:latin typeface="Trebuchet MS" pitchFamily="34" charset="0"/>
            </a:endParaRPr>
          </a:p>
          <a:p>
            <a:pPr>
              <a:spcBef>
                <a:spcPts val="300"/>
              </a:spcBef>
            </a:pPr>
            <a:r>
              <a:rPr lang="en-US" dirty="0">
                <a:latin typeface="Trebuchet MS" pitchFamily="34" charset="0"/>
              </a:rPr>
              <a:t>SPIR-V 1.2 in Core</a:t>
            </a:r>
          </a:p>
          <a:p>
            <a:r>
              <a:rPr lang="en-US" sz="1050" b="0" dirty="0">
                <a:latin typeface="Trebuchet MS" pitchFamily="34" charset="0"/>
              </a:rPr>
              <a:t>OpenCL C++ support</a:t>
            </a:r>
          </a:p>
          <a:p>
            <a:endParaRPr lang="en-US" sz="1050" dirty="0">
              <a:latin typeface="Trebuchet MS" pitchFamily="34" charset="0"/>
            </a:endParaRPr>
          </a:p>
          <a:p>
            <a:r>
              <a:rPr lang="en-US" dirty="0">
                <a:latin typeface="Trebuchet MS" pitchFamily="34" charset="0"/>
              </a:rPr>
              <a:t>Pipes</a:t>
            </a:r>
            <a:br>
              <a:rPr lang="en-US" sz="1050" dirty="0">
                <a:latin typeface="Trebuchet MS" pitchFamily="34" charset="0"/>
              </a:rPr>
            </a:br>
            <a:r>
              <a:rPr lang="en-US" sz="1050" b="0" dirty="0">
                <a:latin typeface="Trebuchet MS" pitchFamily="34" charset="0"/>
              </a:rPr>
              <a:t>Efficient device-scope communication between kernels</a:t>
            </a:r>
          </a:p>
          <a:p>
            <a:endParaRPr lang="en-US" sz="1050" dirty="0">
              <a:latin typeface="Trebuchet MS" pitchFamily="34" charset="0"/>
            </a:endParaRPr>
          </a:p>
        </p:txBody>
      </p:sp>
      <p:sp>
        <p:nvSpPr>
          <p:cNvPr id="61" name="Text Box 22"/>
          <p:cNvSpPr txBox="1">
            <a:spLocks noChangeArrowheads="1"/>
          </p:cNvSpPr>
          <p:nvPr/>
        </p:nvSpPr>
        <p:spPr bwMode="auto">
          <a:xfrm>
            <a:off x="6596371" y="2397556"/>
            <a:ext cx="697542" cy="35127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91398" tIns="45701" rIns="91398" bIns="45701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2017</a:t>
            </a:r>
          </a:p>
        </p:txBody>
      </p:sp>
      <p:pic>
        <p:nvPicPr>
          <p:cNvPr id="64" name="Picture 13" descr="OpenCL_Logo_RG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978" y="1686890"/>
            <a:ext cx="666329" cy="707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257300"/>
            <a:ext cx="975506" cy="487753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56" name="Text Box 22"/>
          <p:cNvSpPr txBox="1">
            <a:spLocks noChangeArrowheads="1"/>
          </p:cNvSpPr>
          <p:nvPr/>
        </p:nvSpPr>
        <p:spPr bwMode="auto">
          <a:xfrm>
            <a:off x="4563178" y="2397556"/>
            <a:ext cx="697542" cy="35127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91398" tIns="45701" rIns="91398" bIns="45701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2015</a:t>
            </a:r>
          </a:p>
        </p:txBody>
      </p:sp>
      <p:pic>
        <p:nvPicPr>
          <p:cNvPr id="65" name="Picture 13" descr="OpenCL_Logo_RG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785" y="1686890"/>
            <a:ext cx="666329" cy="707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0" name="Straight Arrow Connector 79"/>
          <p:cNvCxnSpPr/>
          <p:nvPr/>
        </p:nvCxnSpPr>
        <p:spPr bwMode="auto">
          <a:xfrm>
            <a:off x="914400" y="2696148"/>
            <a:ext cx="6579515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0" name="Group 9"/>
          <p:cNvGrpSpPr/>
          <p:nvPr/>
        </p:nvGrpSpPr>
        <p:grpSpPr>
          <a:xfrm>
            <a:off x="2803077" y="1678583"/>
            <a:ext cx="697542" cy="1061942"/>
            <a:chOff x="2650677" y="2867855"/>
            <a:chExt cx="697542" cy="1061942"/>
          </a:xfrm>
        </p:grpSpPr>
        <p:pic>
          <p:nvPicPr>
            <p:cNvPr id="36" name="Picture 13" descr="OpenCL_Logo_RGB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0677" y="2867855"/>
              <a:ext cx="666329" cy="7075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Text Box 22"/>
            <p:cNvSpPr txBox="1">
              <a:spLocks noChangeArrowheads="1"/>
            </p:cNvSpPr>
            <p:nvPr/>
          </p:nvSpPr>
          <p:spPr bwMode="auto">
            <a:xfrm>
              <a:off x="2650677" y="3578521"/>
              <a:ext cx="697542" cy="351276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91398" tIns="45701" rIns="91398" bIns="45701">
              <a:spAutoFit/>
            </a:bodyPr>
            <a:lstStyle/>
            <a:p>
              <a:pPr>
                <a:defRPr/>
              </a:pPr>
              <a:r>
                <a:rPr lang="en-US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2013</a:t>
              </a:r>
            </a:p>
          </p:txBody>
        </p:sp>
      </p:grpSp>
      <p:sp>
        <p:nvSpPr>
          <p:cNvPr id="38" name="Text Box 9"/>
          <p:cNvSpPr txBox="1">
            <a:spLocks noChangeArrowheads="1"/>
          </p:cNvSpPr>
          <p:nvPr/>
        </p:nvSpPr>
        <p:spPr bwMode="auto">
          <a:xfrm>
            <a:off x="2362200" y="2728516"/>
            <a:ext cx="1524000" cy="119336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91398" tIns="45701" rIns="91398" bIns="45701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dirty="0">
                <a:latin typeface="Trebuchet MS" pitchFamily="34" charset="0"/>
              </a:rPr>
              <a:t>OpenCL 2.0</a:t>
            </a:r>
          </a:p>
          <a:p>
            <a:pPr>
              <a:lnSpc>
                <a:spcPct val="90000"/>
              </a:lnSpc>
            </a:pPr>
            <a:endParaRPr lang="en-US" dirty="0">
              <a:latin typeface="Trebuchet MS" pitchFamily="34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Trebuchet MS" pitchFamily="34" charset="0"/>
              </a:rPr>
              <a:t>Enables new class of hardware </a:t>
            </a:r>
          </a:p>
          <a:p>
            <a:pPr>
              <a:lnSpc>
                <a:spcPct val="90000"/>
              </a:lnSpc>
            </a:pPr>
            <a:r>
              <a:rPr lang="en-US" sz="1050" b="0" dirty="0">
                <a:latin typeface="Trebuchet MS" pitchFamily="34" charset="0"/>
              </a:rPr>
              <a:t>SVM</a:t>
            </a:r>
          </a:p>
          <a:p>
            <a:pPr>
              <a:lnSpc>
                <a:spcPct val="90000"/>
              </a:lnSpc>
            </a:pPr>
            <a:r>
              <a:rPr lang="en-US" sz="1050" b="0" dirty="0">
                <a:latin typeface="Trebuchet MS" pitchFamily="34" charset="0"/>
              </a:rPr>
              <a:t>Generic Addresses</a:t>
            </a:r>
          </a:p>
          <a:p>
            <a:pPr>
              <a:lnSpc>
                <a:spcPct val="90000"/>
              </a:lnSpc>
            </a:pPr>
            <a:r>
              <a:rPr lang="en-US" sz="1050" b="0" dirty="0">
                <a:latin typeface="Trebuchet MS" pitchFamily="34" charset="0"/>
              </a:rPr>
              <a:t>On-device dispatch</a:t>
            </a: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935" y="1257300"/>
            <a:ext cx="975506" cy="487753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960" y="2573194"/>
            <a:ext cx="2417553" cy="3213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 bwMode="auto">
          <a:xfrm>
            <a:off x="882034" y="5392633"/>
            <a:ext cx="3460499" cy="33611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  <a:hlinkClick r:id="rId6"/>
              </a:rPr>
              <a:t>https://www.khronos.org/opencl/</a:t>
            </a:r>
            <a:r>
              <a:rPr lang="en-US" sz="16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 </a:t>
            </a:r>
          </a:p>
        </p:txBody>
      </p:sp>
      <p:sp>
        <p:nvSpPr>
          <p:cNvPr id="22" name="Explosion: 14 Points 21">
            <a:extLst>
              <a:ext uri="{FF2B5EF4-FFF2-40B4-BE49-F238E27FC236}">
                <a16:creationId xmlns:a16="http://schemas.microsoft.com/office/drawing/2014/main" id="{321DB18D-B0DE-4F90-87F5-9C3E8792BEF3}"/>
              </a:ext>
            </a:extLst>
          </p:cNvPr>
          <p:cNvSpPr/>
          <p:nvPr/>
        </p:nvSpPr>
        <p:spPr bwMode="auto">
          <a:xfrm rot="1999237">
            <a:off x="7444313" y="534881"/>
            <a:ext cx="3451208" cy="1780318"/>
          </a:xfrm>
          <a:prstGeom prst="irregularSeal2">
            <a:avLst/>
          </a:prstGeom>
          <a:solidFill>
            <a:srgbClr val="FFFF00"/>
          </a:solidFill>
          <a:ln w="3175" cap="flat" cmpd="sng" algn="ctr">
            <a:noFill/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8750" algn="l"/>
                <a:tab pos="1757363" algn="l"/>
                <a:tab pos="3357563" algn="l"/>
                <a:tab pos="4956175" algn="l"/>
                <a:tab pos="6553200" algn="l"/>
              </a:tabLst>
            </a:pPr>
            <a:endParaRPr kumimoji="0" 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E77DC6-FCC2-41B9-92E0-5FFE2A6175E2}"/>
              </a:ext>
            </a:extLst>
          </p:cNvPr>
          <p:cNvSpPr txBox="1"/>
          <p:nvPr/>
        </p:nvSpPr>
        <p:spPr bwMode="auto">
          <a:xfrm rot="924179">
            <a:off x="7719655" y="1092502"/>
            <a:ext cx="2873291" cy="57990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OpenCL 2.2 Maintenance Release here at IWOCL</a:t>
            </a:r>
          </a:p>
        </p:txBody>
      </p:sp>
    </p:spTree>
    <p:extLst>
      <p:ext uri="{BB962C8B-B14F-4D97-AF65-F5344CB8AC3E}">
        <p14:creationId xmlns:p14="http://schemas.microsoft.com/office/powerpoint/2010/main" val="2481515979"/>
      </p:ext>
    </p:extLst>
  </p:cSld>
  <p:clrMapOvr>
    <a:masterClrMapping/>
  </p:clrMapOvr>
  <p:transition spd="slow">
    <p:strips dir="r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AD1A1BA-9FBE-4B1E-ADDB-CEEFCA5DC79B}"/>
              </a:ext>
            </a:extLst>
          </p:cNvPr>
          <p:cNvSpPr/>
          <p:nvPr/>
        </p:nvSpPr>
        <p:spPr bwMode="auto">
          <a:xfrm>
            <a:off x="1217735" y="3438742"/>
            <a:ext cx="7467600" cy="1905000"/>
          </a:xfrm>
          <a:prstGeom prst="rect">
            <a:avLst/>
          </a:prstGeom>
          <a:solidFill>
            <a:srgbClr val="CCECFF"/>
          </a:solidFill>
          <a:ln w="3175" cap="flat" cmpd="sng" algn="ctr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8750" algn="l"/>
                <a:tab pos="1757363" algn="l"/>
                <a:tab pos="3357563" algn="l"/>
                <a:tab pos="4956175" algn="l"/>
                <a:tab pos="6553200" algn="l"/>
              </a:tabLst>
            </a:pPr>
            <a:endParaRPr kumimoji="0" 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486727-92C8-4BA3-8F43-D92F19903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OpenCL Next Feature Sets</a:t>
            </a:r>
          </a:p>
        </p:txBody>
      </p:sp>
      <p:sp>
        <p:nvSpPr>
          <p:cNvPr id="65" name="Content Placeholder 64">
            <a:extLst>
              <a:ext uri="{FF2B5EF4-FFF2-40B4-BE49-F238E27FC236}">
                <a16:creationId xmlns:a16="http://schemas.microsoft.com/office/drawing/2014/main" id="{6F07D570-A27B-42AB-B208-05132640A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0100"/>
            <a:ext cx="10058400" cy="2031104"/>
          </a:xfrm>
        </p:spPr>
        <p:txBody>
          <a:bodyPr/>
          <a:lstStyle/>
          <a:p>
            <a:r>
              <a:rPr lang="en-US" dirty="0"/>
              <a:t>Vendors can support ANY combination of features to suit their hardware/market</a:t>
            </a:r>
          </a:p>
          <a:p>
            <a:pPr lvl="1"/>
            <a:r>
              <a:rPr lang="en-US" dirty="0"/>
              <a:t>If all exposed features are conformant – the implementation is conformant</a:t>
            </a:r>
          </a:p>
          <a:p>
            <a:r>
              <a:rPr lang="en-US" dirty="0"/>
              <a:t>Khronos will define Feature Sets equivalent to current profiles</a:t>
            </a:r>
          </a:p>
          <a:p>
            <a:pPr lvl="1"/>
            <a:r>
              <a:rPr lang="en-US" dirty="0"/>
              <a:t>Existing profiles and device types not going away! No changes to existing applications</a:t>
            </a:r>
          </a:p>
          <a:p>
            <a:pPr lvl="1"/>
            <a:r>
              <a:rPr lang="en-US" dirty="0"/>
              <a:t>No reason for vendors to remove functionality – as that would break applications</a:t>
            </a:r>
          </a:p>
          <a:p>
            <a:r>
              <a:rPr lang="en-US" dirty="0"/>
              <a:t>Opportunity to coalesce industry support around market-focused feature sets</a:t>
            </a:r>
          </a:p>
          <a:p>
            <a:pPr lvl="1"/>
            <a:r>
              <a:rPr lang="en-US" dirty="0"/>
              <a:t>Khronos aiming to provide Feature Set infrastructure for the industry to leverage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961D50-EA76-4CBE-9139-6E4663691955}"/>
              </a:ext>
            </a:extLst>
          </p:cNvPr>
          <p:cNvSpPr txBox="1"/>
          <p:nvPr/>
        </p:nvSpPr>
        <p:spPr bwMode="auto">
          <a:xfrm>
            <a:off x="1143000" y="3103089"/>
            <a:ext cx="2623218" cy="33611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F0"/>
                </a:solidFill>
                <a:latin typeface="Trebuchet MS" pitchFamily="34" charset="0"/>
                <a:cs typeface="Tahoma" pitchFamily="34" charset="0"/>
              </a:rPr>
              <a:t>OpenCL 2.2 Functionality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38376C0-5A3C-4D67-97A7-D72D3E14647B}"/>
              </a:ext>
            </a:extLst>
          </p:cNvPr>
          <p:cNvGrpSpPr/>
          <p:nvPr/>
        </p:nvGrpSpPr>
        <p:grpSpPr>
          <a:xfrm>
            <a:off x="1732085" y="3800712"/>
            <a:ext cx="228600" cy="1066800"/>
            <a:chOff x="2209800" y="3848100"/>
            <a:chExt cx="228600" cy="10668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A25B172-295E-4CAD-A15A-0A59CFE160E1}"/>
                </a:ext>
              </a:extLst>
            </p:cNvPr>
            <p:cNvSpPr/>
            <p:nvPr/>
          </p:nvSpPr>
          <p:spPr bwMode="auto">
            <a:xfrm>
              <a:off x="2209800" y="3848100"/>
              <a:ext cx="228600" cy="228600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086EC4-192B-4DD7-9F45-CE0FBF8F3C76}"/>
                </a:ext>
              </a:extLst>
            </p:cNvPr>
            <p:cNvSpPr/>
            <p:nvPr/>
          </p:nvSpPr>
          <p:spPr bwMode="auto">
            <a:xfrm>
              <a:off x="2209800" y="4267200"/>
              <a:ext cx="228600" cy="228600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B8C68A-5CE4-4DFB-BE8A-3ACC52B2D873}"/>
                </a:ext>
              </a:extLst>
            </p:cNvPr>
            <p:cNvSpPr/>
            <p:nvPr/>
          </p:nvSpPr>
          <p:spPr bwMode="auto">
            <a:xfrm>
              <a:off x="2209800" y="4686300"/>
              <a:ext cx="228600" cy="228600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6D059B-E5F6-4711-8C47-DCF509DECBC1}"/>
              </a:ext>
            </a:extLst>
          </p:cNvPr>
          <p:cNvGrpSpPr/>
          <p:nvPr/>
        </p:nvGrpSpPr>
        <p:grpSpPr>
          <a:xfrm>
            <a:off x="2513135" y="3800712"/>
            <a:ext cx="228600" cy="1066800"/>
            <a:chOff x="2209800" y="3848100"/>
            <a:chExt cx="228600" cy="10668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8BDFFE3-268E-4B02-B66A-42B1C90C2522}"/>
                </a:ext>
              </a:extLst>
            </p:cNvPr>
            <p:cNvSpPr/>
            <p:nvPr/>
          </p:nvSpPr>
          <p:spPr bwMode="auto">
            <a:xfrm>
              <a:off x="2209800" y="3848100"/>
              <a:ext cx="228600" cy="228600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14DA8C-E9AF-471A-B2DC-7CF77CDC5818}"/>
                </a:ext>
              </a:extLst>
            </p:cNvPr>
            <p:cNvSpPr/>
            <p:nvPr/>
          </p:nvSpPr>
          <p:spPr bwMode="auto">
            <a:xfrm>
              <a:off x="2209800" y="4267200"/>
              <a:ext cx="228600" cy="228600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336826E-DA00-473C-878D-432FA55C621A}"/>
                </a:ext>
              </a:extLst>
            </p:cNvPr>
            <p:cNvSpPr/>
            <p:nvPr/>
          </p:nvSpPr>
          <p:spPr bwMode="auto">
            <a:xfrm>
              <a:off x="2209800" y="4686300"/>
              <a:ext cx="228600" cy="228600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6C06D7-98A4-411A-8DD6-4FEC4DA8E7FB}"/>
              </a:ext>
            </a:extLst>
          </p:cNvPr>
          <p:cNvGrpSpPr/>
          <p:nvPr/>
        </p:nvGrpSpPr>
        <p:grpSpPr>
          <a:xfrm>
            <a:off x="3294185" y="3800712"/>
            <a:ext cx="228600" cy="1066800"/>
            <a:chOff x="2209800" y="3848100"/>
            <a:chExt cx="228600" cy="10668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5319B2D-E162-426B-B0CB-C56742572F03}"/>
                </a:ext>
              </a:extLst>
            </p:cNvPr>
            <p:cNvSpPr/>
            <p:nvPr/>
          </p:nvSpPr>
          <p:spPr bwMode="auto">
            <a:xfrm>
              <a:off x="2209800" y="3848100"/>
              <a:ext cx="228600" cy="228600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35480BB-82FE-4BE7-905B-2B918D122395}"/>
                </a:ext>
              </a:extLst>
            </p:cNvPr>
            <p:cNvSpPr/>
            <p:nvPr/>
          </p:nvSpPr>
          <p:spPr bwMode="auto">
            <a:xfrm>
              <a:off x="2209800" y="4267200"/>
              <a:ext cx="228600" cy="228600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EE25D9B-6125-4FD7-AB2F-B8F3474267B5}"/>
                </a:ext>
              </a:extLst>
            </p:cNvPr>
            <p:cNvSpPr/>
            <p:nvPr/>
          </p:nvSpPr>
          <p:spPr bwMode="auto">
            <a:xfrm>
              <a:off x="2209800" y="4686300"/>
              <a:ext cx="228600" cy="228600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960EDE-3655-4257-BFC0-40FB3573CE0C}"/>
              </a:ext>
            </a:extLst>
          </p:cNvPr>
          <p:cNvGrpSpPr/>
          <p:nvPr/>
        </p:nvGrpSpPr>
        <p:grpSpPr>
          <a:xfrm>
            <a:off x="4075235" y="3800712"/>
            <a:ext cx="228600" cy="1066800"/>
            <a:chOff x="2209800" y="3848100"/>
            <a:chExt cx="228600" cy="10668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B1F1BDA-FC68-4F28-8D3B-A0056870C4FC}"/>
                </a:ext>
              </a:extLst>
            </p:cNvPr>
            <p:cNvSpPr/>
            <p:nvPr/>
          </p:nvSpPr>
          <p:spPr bwMode="auto">
            <a:xfrm>
              <a:off x="2209800" y="3848100"/>
              <a:ext cx="228600" cy="228600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CE48CC1-A2E9-4CF0-9815-6F4EFE1B25D7}"/>
                </a:ext>
              </a:extLst>
            </p:cNvPr>
            <p:cNvSpPr/>
            <p:nvPr/>
          </p:nvSpPr>
          <p:spPr bwMode="auto">
            <a:xfrm>
              <a:off x="2209800" y="4267200"/>
              <a:ext cx="228600" cy="228600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18CD98C-B941-47CD-AF79-154CF44A783C}"/>
                </a:ext>
              </a:extLst>
            </p:cNvPr>
            <p:cNvSpPr/>
            <p:nvPr/>
          </p:nvSpPr>
          <p:spPr bwMode="auto">
            <a:xfrm>
              <a:off x="2209800" y="4686300"/>
              <a:ext cx="228600" cy="228600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3CDBCAD-4BA5-4969-BE8F-7B985482BA74}"/>
              </a:ext>
            </a:extLst>
          </p:cNvPr>
          <p:cNvGrpSpPr/>
          <p:nvPr/>
        </p:nvGrpSpPr>
        <p:grpSpPr>
          <a:xfrm>
            <a:off x="4856285" y="3800712"/>
            <a:ext cx="228600" cy="1066800"/>
            <a:chOff x="2209800" y="3848100"/>
            <a:chExt cx="228600" cy="10668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26188CC-697E-46F8-9871-2D9EE275D7C9}"/>
                </a:ext>
              </a:extLst>
            </p:cNvPr>
            <p:cNvSpPr/>
            <p:nvPr/>
          </p:nvSpPr>
          <p:spPr bwMode="auto">
            <a:xfrm>
              <a:off x="2209800" y="3848100"/>
              <a:ext cx="228600" cy="228600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97CA33F-7EC2-4761-BABB-E1F60C0BBA77}"/>
                </a:ext>
              </a:extLst>
            </p:cNvPr>
            <p:cNvSpPr/>
            <p:nvPr/>
          </p:nvSpPr>
          <p:spPr bwMode="auto">
            <a:xfrm>
              <a:off x="2209800" y="4267200"/>
              <a:ext cx="228600" cy="228600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1C02B38-1AA4-4B26-A429-BA849AC29AD4}"/>
                </a:ext>
              </a:extLst>
            </p:cNvPr>
            <p:cNvSpPr/>
            <p:nvPr/>
          </p:nvSpPr>
          <p:spPr bwMode="auto">
            <a:xfrm>
              <a:off x="2209800" y="4686300"/>
              <a:ext cx="228600" cy="228600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B6BFAB-285A-414E-A427-9B4DFA685F38}"/>
              </a:ext>
            </a:extLst>
          </p:cNvPr>
          <p:cNvGrpSpPr/>
          <p:nvPr/>
        </p:nvGrpSpPr>
        <p:grpSpPr>
          <a:xfrm>
            <a:off x="5637335" y="3800712"/>
            <a:ext cx="228600" cy="1066800"/>
            <a:chOff x="2209800" y="3848100"/>
            <a:chExt cx="228600" cy="10668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60ACFA2-9988-4EF7-9C85-6689CA3442FB}"/>
                </a:ext>
              </a:extLst>
            </p:cNvPr>
            <p:cNvSpPr/>
            <p:nvPr/>
          </p:nvSpPr>
          <p:spPr bwMode="auto">
            <a:xfrm>
              <a:off x="2209800" y="3848100"/>
              <a:ext cx="228600" cy="228600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AA63E01-4CB6-4C90-A8B8-21F4F31F9011}"/>
                </a:ext>
              </a:extLst>
            </p:cNvPr>
            <p:cNvSpPr/>
            <p:nvPr/>
          </p:nvSpPr>
          <p:spPr bwMode="auto">
            <a:xfrm>
              <a:off x="2209800" y="4267200"/>
              <a:ext cx="228600" cy="228600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EF1326F-6C7E-488D-A4B0-4868BF69BCB6}"/>
                </a:ext>
              </a:extLst>
            </p:cNvPr>
            <p:cNvSpPr/>
            <p:nvPr/>
          </p:nvSpPr>
          <p:spPr bwMode="auto">
            <a:xfrm>
              <a:off x="2209800" y="4686300"/>
              <a:ext cx="228600" cy="228600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6BA74E6-D981-4139-AE57-FD0C2CA0FF83}"/>
              </a:ext>
            </a:extLst>
          </p:cNvPr>
          <p:cNvGrpSpPr/>
          <p:nvPr/>
        </p:nvGrpSpPr>
        <p:grpSpPr>
          <a:xfrm>
            <a:off x="6418385" y="3800712"/>
            <a:ext cx="228600" cy="1066800"/>
            <a:chOff x="2209800" y="3848100"/>
            <a:chExt cx="228600" cy="10668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E21EBAB-A8DE-430D-94DD-B61D65A63BE2}"/>
                </a:ext>
              </a:extLst>
            </p:cNvPr>
            <p:cNvSpPr/>
            <p:nvPr/>
          </p:nvSpPr>
          <p:spPr bwMode="auto">
            <a:xfrm>
              <a:off x="2209800" y="3848100"/>
              <a:ext cx="228600" cy="228600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FB93236-E3C2-499B-B51D-9E12826A7A18}"/>
                </a:ext>
              </a:extLst>
            </p:cNvPr>
            <p:cNvSpPr/>
            <p:nvPr/>
          </p:nvSpPr>
          <p:spPr bwMode="auto">
            <a:xfrm>
              <a:off x="2209800" y="4267200"/>
              <a:ext cx="228600" cy="228600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90AF36A-5458-4B29-B019-B16F11578D63}"/>
                </a:ext>
              </a:extLst>
            </p:cNvPr>
            <p:cNvSpPr/>
            <p:nvPr/>
          </p:nvSpPr>
          <p:spPr bwMode="auto">
            <a:xfrm>
              <a:off x="2209800" y="4686300"/>
              <a:ext cx="228600" cy="228600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474D53F-EF78-48C7-BF79-D8BB5CEC34A6}"/>
              </a:ext>
            </a:extLst>
          </p:cNvPr>
          <p:cNvGrpSpPr/>
          <p:nvPr/>
        </p:nvGrpSpPr>
        <p:grpSpPr>
          <a:xfrm>
            <a:off x="7199435" y="3800712"/>
            <a:ext cx="228600" cy="1066800"/>
            <a:chOff x="2209800" y="3848100"/>
            <a:chExt cx="228600" cy="10668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1159675-2B5E-4ED9-8CF3-5EABA876EDA8}"/>
                </a:ext>
              </a:extLst>
            </p:cNvPr>
            <p:cNvSpPr/>
            <p:nvPr/>
          </p:nvSpPr>
          <p:spPr bwMode="auto">
            <a:xfrm>
              <a:off x="2209800" y="3848100"/>
              <a:ext cx="228600" cy="228600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A237E55-BEAD-4190-9A9B-DAB2CA33D633}"/>
                </a:ext>
              </a:extLst>
            </p:cNvPr>
            <p:cNvSpPr/>
            <p:nvPr/>
          </p:nvSpPr>
          <p:spPr bwMode="auto">
            <a:xfrm>
              <a:off x="2209800" y="4267200"/>
              <a:ext cx="228600" cy="228600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22F92F6-8C0B-492A-B20A-2F0C4F7244BB}"/>
                </a:ext>
              </a:extLst>
            </p:cNvPr>
            <p:cNvSpPr/>
            <p:nvPr/>
          </p:nvSpPr>
          <p:spPr bwMode="auto">
            <a:xfrm>
              <a:off x="2209800" y="4686300"/>
              <a:ext cx="228600" cy="228600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A6EF619-5C3F-41E5-ABB4-4D6777164B10}"/>
              </a:ext>
            </a:extLst>
          </p:cNvPr>
          <p:cNvGrpSpPr/>
          <p:nvPr/>
        </p:nvGrpSpPr>
        <p:grpSpPr>
          <a:xfrm>
            <a:off x="7980485" y="3800712"/>
            <a:ext cx="228600" cy="1066800"/>
            <a:chOff x="8610600" y="3771900"/>
            <a:chExt cx="228600" cy="10668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E85FEC6-2E09-4574-968D-D7DF604D3A66}"/>
                </a:ext>
              </a:extLst>
            </p:cNvPr>
            <p:cNvSpPr/>
            <p:nvPr/>
          </p:nvSpPr>
          <p:spPr bwMode="auto">
            <a:xfrm>
              <a:off x="8610600" y="3771900"/>
              <a:ext cx="228600" cy="228600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8C92B67-755C-4C99-9596-C6ECE99BBFF4}"/>
                </a:ext>
              </a:extLst>
            </p:cNvPr>
            <p:cNvSpPr/>
            <p:nvPr/>
          </p:nvSpPr>
          <p:spPr bwMode="auto">
            <a:xfrm>
              <a:off x="8610600" y="4191000"/>
              <a:ext cx="228600" cy="228600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E7B852B-051E-491C-B775-B02365E7E1D2}"/>
                </a:ext>
              </a:extLst>
            </p:cNvPr>
            <p:cNvSpPr/>
            <p:nvPr/>
          </p:nvSpPr>
          <p:spPr bwMode="auto">
            <a:xfrm>
              <a:off x="8610600" y="4610100"/>
              <a:ext cx="228600" cy="228600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D84647F3-C47E-4C71-AAC5-FF563FD6DDD8}"/>
              </a:ext>
            </a:extLst>
          </p:cNvPr>
          <p:cNvSpPr/>
          <p:nvPr/>
        </p:nvSpPr>
        <p:spPr bwMode="auto">
          <a:xfrm>
            <a:off x="5501336" y="3139859"/>
            <a:ext cx="228600" cy="228600"/>
          </a:xfrm>
          <a:prstGeom prst="rect">
            <a:avLst/>
          </a:prstGeom>
          <a:solidFill>
            <a:srgbClr val="C00000"/>
          </a:solidFill>
          <a:ln w="3175" cap="flat" cmpd="sng" algn="ctr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8750" algn="l"/>
                <a:tab pos="1757363" algn="l"/>
                <a:tab pos="3357563" algn="l"/>
                <a:tab pos="4956175" algn="l"/>
                <a:tab pos="6553200" algn="l"/>
              </a:tabLst>
            </a:pPr>
            <a:endParaRPr kumimoji="0" 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4637631-7407-4013-83E8-2E98F85673CE}"/>
              </a:ext>
            </a:extLst>
          </p:cNvPr>
          <p:cNvSpPr txBox="1"/>
          <p:nvPr/>
        </p:nvSpPr>
        <p:spPr bwMode="auto">
          <a:xfrm>
            <a:off x="5729936" y="3086100"/>
            <a:ext cx="3031599" cy="33611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= queryable, optional feature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91A3936-9193-4AF4-B6C6-69702DBA99E1}"/>
              </a:ext>
            </a:extLst>
          </p:cNvPr>
          <p:cNvSpPr/>
          <p:nvPr/>
        </p:nvSpPr>
        <p:spPr bwMode="auto">
          <a:xfrm>
            <a:off x="1503485" y="3665745"/>
            <a:ext cx="7086600" cy="1453348"/>
          </a:xfrm>
          <a:prstGeom prst="roundRect">
            <a:avLst/>
          </a:prstGeom>
          <a:solidFill>
            <a:srgbClr val="FEF1D2">
              <a:alpha val="54000"/>
            </a:srgbClr>
          </a:solidFill>
          <a:ln w="3175" cap="flat" cmpd="sng" algn="ctr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8750" algn="l"/>
                <a:tab pos="1757363" algn="l"/>
                <a:tab pos="3357563" algn="l"/>
                <a:tab pos="4956175" algn="l"/>
                <a:tab pos="6553200" algn="l"/>
              </a:tabLst>
            </a:pPr>
            <a:endParaRPr kumimoji="0" 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03B715D-B969-4E95-B29F-5E71D57D0438}"/>
              </a:ext>
            </a:extLst>
          </p:cNvPr>
          <p:cNvSpPr/>
          <p:nvPr/>
        </p:nvSpPr>
        <p:spPr bwMode="auto">
          <a:xfrm>
            <a:off x="4780085" y="3526609"/>
            <a:ext cx="3733800" cy="1719051"/>
          </a:xfrm>
          <a:prstGeom prst="roundRect">
            <a:avLst/>
          </a:prstGeom>
          <a:solidFill>
            <a:srgbClr val="FEF1D2">
              <a:alpha val="54000"/>
            </a:srgbClr>
          </a:solidFill>
          <a:ln w="3175" cap="flat" cmpd="sng" algn="ctr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tabLst>
                <a:tab pos="158750" algn="l"/>
                <a:tab pos="1757363" algn="l"/>
                <a:tab pos="3357563" algn="l"/>
                <a:tab pos="4956175" algn="l"/>
                <a:tab pos="6553200" algn="l"/>
              </a:tabLst>
            </a:pPr>
            <a:endParaRPr lang="en-US" sz="1600" dirty="0">
              <a:solidFill>
                <a:schemeClr val="tx1"/>
              </a:solidFill>
              <a:latin typeface="Trebuchet MS" panose="020B0603020202020204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0A09B2B-8442-45F4-94CF-CF72A9EE6CA7}"/>
              </a:ext>
            </a:extLst>
          </p:cNvPr>
          <p:cNvSpPr/>
          <p:nvPr/>
        </p:nvSpPr>
        <p:spPr bwMode="auto">
          <a:xfrm>
            <a:off x="3027485" y="4581065"/>
            <a:ext cx="6934200" cy="380992"/>
          </a:xfrm>
          <a:prstGeom prst="roundRect">
            <a:avLst/>
          </a:prstGeom>
          <a:solidFill>
            <a:srgbClr val="EAEAFA">
              <a:alpha val="54000"/>
            </a:srgbClr>
          </a:solidFill>
          <a:ln w="3175" cap="flat" cmpd="sng" algn="ctr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tabLst>
                <a:tab pos="158750" algn="l"/>
                <a:tab pos="1757363" algn="l"/>
                <a:tab pos="3357563" algn="l"/>
                <a:tab pos="4956175" algn="l"/>
                <a:tab pos="6553200" algn="l"/>
              </a:tabLst>
            </a:pPr>
            <a:endParaRPr lang="en-US" sz="1600" dirty="0">
              <a:solidFill>
                <a:schemeClr val="tx1"/>
              </a:solidFill>
              <a:latin typeface="Trebuchet MS" panose="020B0603020202020204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6C6FB2B-B8DF-44D0-B208-12D6F845C627}"/>
              </a:ext>
            </a:extLst>
          </p:cNvPr>
          <p:cNvGrpSpPr/>
          <p:nvPr/>
        </p:nvGrpSpPr>
        <p:grpSpPr>
          <a:xfrm>
            <a:off x="9542585" y="3800712"/>
            <a:ext cx="228600" cy="1066800"/>
            <a:chOff x="2209800" y="3848100"/>
            <a:chExt cx="228600" cy="106680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C1662DC-8543-4775-82C8-61E0E3964D1E}"/>
                </a:ext>
              </a:extLst>
            </p:cNvPr>
            <p:cNvSpPr/>
            <p:nvPr/>
          </p:nvSpPr>
          <p:spPr bwMode="auto">
            <a:xfrm>
              <a:off x="2209800" y="3848100"/>
              <a:ext cx="228600" cy="228600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CAB4B32-0FC1-4AF5-AC66-67890296582B}"/>
                </a:ext>
              </a:extLst>
            </p:cNvPr>
            <p:cNvSpPr/>
            <p:nvPr/>
          </p:nvSpPr>
          <p:spPr bwMode="auto">
            <a:xfrm>
              <a:off x="2209800" y="4267200"/>
              <a:ext cx="228600" cy="228600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E94FBB-98C9-4596-986E-E330C8DFF455}"/>
                </a:ext>
              </a:extLst>
            </p:cNvPr>
            <p:cNvSpPr/>
            <p:nvPr/>
          </p:nvSpPr>
          <p:spPr bwMode="auto">
            <a:xfrm>
              <a:off x="2209800" y="4686300"/>
              <a:ext cx="228600" cy="228600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2F04509-4DE6-4344-B02E-6D8177E382A0}"/>
              </a:ext>
            </a:extLst>
          </p:cNvPr>
          <p:cNvGrpSpPr/>
          <p:nvPr/>
        </p:nvGrpSpPr>
        <p:grpSpPr>
          <a:xfrm>
            <a:off x="8761535" y="3800712"/>
            <a:ext cx="228600" cy="1066800"/>
            <a:chOff x="2209800" y="3848100"/>
            <a:chExt cx="228600" cy="106680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6E79C29-3122-4313-B401-275B73ED9E59}"/>
                </a:ext>
              </a:extLst>
            </p:cNvPr>
            <p:cNvSpPr/>
            <p:nvPr/>
          </p:nvSpPr>
          <p:spPr bwMode="auto">
            <a:xfrm>
              <a:off x="2209800" y="3848100"/>
              <a:ext cx="228600" cy="228600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D07F3EA-D564-4A5F-828A-DCA910F94B46}"/>
                </a:ext>
              </a:extLst>
            </p:cNvPr>
            <p:cNvSpPr/>
            <p:nvPr/>
          </p:nvSpPr>
          <p:spPr bwMode="auto">
            <a:xfrm>
              <a:off x="2209800" y="4267200"/>
              <a:ext cx="228600" cy="228600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2723FEB-4071-4CD7-A7F7-BDB4A93BFBBD}"/>
                </a:ext>
              </a:extLst>
            </p:cNvPr>
            <p:cNvSpPr/>
            <p:nvPr/>
          </p:nvSpPr>
          <p:spPr bwMode="auto">
            <a:xfrm>
              <a:off x="2209800" y="4686300"/>
              <a:ext cx="228600" cy="228600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B03A3D6-B565-432A-AFF7-51261C0DC7F3}"/>
              </a:ext>
            </a:extLst>
          </p:cNvPr>
          <p:cNvSpPr txBox="1"/>
          <p:nvPr/>
        </p:nvSpPr>
        <p:spPr bwMode="auto">
          <a:xfrm>
            <a:off x="1429646" y="5463227"/>
            <a:ext cx="1853264" cy="64075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8000"/>
                </a:solidFill>
                <a:latin typeface="Trebuchet MS" pitchFamily="34" charset="0"/>
                <a:cs typeface="Tahoma" pitchFamily="34" charset="0"/>
              </a:rPr>
              <a:t>Khronos-defined </a:t>
            </a:r>
            <a:br>
              <a:rPr lang="en-US" sz="1200" b="1" dirty="0">
                <a:solidFill>
                  <a:srgbClr val="008000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200" b="1" dirty="0">
                <a:solidFill>
                  <a:srgbClr val="008000"/>
                </a:solidFill>
                <a:latin typeface="Trebuchet MS" pitchFamily="34" charset="0"/>
                <a:cs typeface="Tahoma" pitchFamily="34" charset="0"/>
              </a:rPr>
              <a:t>OpenCL 2.2 Full Profile</a:t>
            </a:r>
            <a:br>
              <a:rPr lang="en-US" sz="1200" b="1" dirty="0">
                <a:solidFill>
                  <a:srgbClr val="008000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200" b="1" dirty="0">
                <a:solidFill>
                  <a:srgbClr val="008000"/>
                </a:solidFill>
                <a:latin typeface="Trebuchet MS" pitchFamily="34" charset="0"/>
                <a:cs typeface="Tahoma" pitchFamily="34" charset="0"/>
              </a:rPr>
              <a:t>Feature Set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9894732-0006-4F3B-9117-CD16286BEC7C}"/>
              </a:ext>
            </a:extLst>
          </p:cNvPr>
          <p:cNvSpPr txBox="1"/>
          <p:nvPr/>
        </p:nvSpPr>
        <p:spPr bwMode="auto">
          <a:xfrm>
            <a:off x="4529069" y="5463227"/>
            <a:ext cx="1853264" cy="64075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8000"/>
                </a:solidFill>
                <a:latin typeface="Trebuchet MS" pitchFamily="34" charset="0"/>
                <a:cs typeface="Tahoma" pitchFamily="34" charset="0"/>
              </a:rPr>
              <a:t>Khronos-defined </a:t>
            </a:r>
          </a:p>
          <a:p>
            <a:pPr algn="ctr"/>
            <a:r>
              <a:rPr lang="en-US" sz="1200" b="1" dirty="0">
                <a:solidFill>
                  <a:srgbClr val="008000"/>
                </a:solidFill>
                <a:latin typeface="Trebuchet MS" pitchFamily="34" charset="0"/>
                <a:cs typeface="Tahoma" pitchFamily="34" charset="0"/>
              </a:rPr>
              <a:t>OpenCL 1.2 Full Profile</a:t>
            </a:r>
            <a:br>
              <a:rPr lang="en-US" sz="1200" b="1" dirty="0">
                <a:solidFill>
                  <a:srgbClr val="008000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200" b="1" dirty="0">
                <a:solidFill>
                  <a:srgbClr val="008000"/>
                </a:solidFill>
                <a:latin typeface="Trebuchet MS" pitchFamily="34" charset="0"/>
                <a:cs typeface="Tahoma" pitchFamily="34" charset="0"/>
              </a:rPr>
              <a:t>Feature Set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F061915-A161-4CBF-8B55-28FF5C78F81A}"/>
              </a:ext>
            </a:extLst>
          </p:cNvPr>
          <p:cNvSpPr txBox="1"/>
          <p:nvPr/>
        </p:nvSpPr>
        <p:spPr bwMode="auto">
          <a:xfrm>
            <a:off x="8783687" y="5178891"/>
            <a:ext cx="1685265" cy="45794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  <a:latin typeface="Trebuchet MS" pitchFamily="34" charset="0"/>
                <a:cs typeface="Tahoma" pitchFamily="34" charset="0"/>
              </a:rPr>
              <a:t>Industry-defined Feature Set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C59EC49-61A1-4620-BEFE-7E764498C15E}"/>
              </a:ext>
            </a:extLst>
          </p:cNvPr>
          <p:cNvCxnSpPr>
            <a:cxnSpLocks/>
            <a:stCxn id="57" idx="0"/>
          </p:cNvCxnSpPr>
          <p:nvPr/>
        </p:nvCxnSpPr>
        <p:spPr bwMode="auto">
          <a:xfrm flipH="1" flipV="1">
            <a:off x="2265494" y="5116689"/>
            <a:ext cx="90784" cy="346538"/>
          </a:xfrm>
          <a:prstGeom prst="line">
            <a:avLst/>
          </a:prstGeom>
          <a:solidFill>
            <a:srgbClr val="E66714"/>
          </a:solidFill>
          <a:ln w="25400" cap="flat" cmpd="sng" algn="ctr">
            <a:solidFill>
              <a:srgbClr val="70AC2E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2A54F5B-EA5B-40E3-8082-2888C74CB16F}"/>
              </a:ext>
            </a:extLst>
          </p:cNvPr>
          <p:cNvCxnSpPr>
            <a:cxnSpLocks/>
            <a:stCxn id="59" idx="0"/>
          </p:cNvCxnSpPr>
          <p:nvPr/>
        </p:nvCxnSpPr>
        <p:spPr bwMode="auto">
          <a:xfrm flipH="1" flipV="1">
            <a:off x="9275886" y="4938743"/>
            <a:ext cx="350434" cy="240148"/>
          </a:xfrm>
          <a:prstGeom prst="line">
            <a:avLst/>
          </a:prstGeom>
          <a:solidFill>
            <a:srgbClr val="E66714"/>
          </a:solidFill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C8BBCC9-A078-44A8-BEF2-E5760DCA9715}"/>
              </a:ext>
            </a:extLst>
          </p:cNvPr>
          <p:cNvCxnSpPr>
            <a:cxnSpLocks/>
            <a:stCxn id="58" idx="0"/>
          </p:cNvCxnSpPr>
          <p:nvPr/>
        </p:nvCxnSpPr>
        <p:spPr bwMode="auto">
          <a:xfrm flipV="1">
            <a:off x="5455701" y="5258229"/>
            <a:ext cx="186033" cy="204998"/>
          </a:xfrm>
          <a:prstGeom prst="line">
            <a:avLst/>
          </a:prstGeom>
          <a:solidFill>
            <a:srgbClr val="E66714"/>
          </a:solidFill>
          <a:ln w="25400" cap="flat" cmpd="sng" algn="ctr">
            <a:solidFill>
              <a:srgbClr val="70AC2E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853734625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8" grpId="0" animBg="1"/>
      <p:bldP spid="57" grpId="0"/>
      <p:bldP spid="58" grpId="0"/>
      <p:bldP spid="5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86727-92C8-4BA3-8F43-D92F19903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OpenCL Next Feature Set </a:t>
            </a:r>
            <a:r>
              <a:rPr lang="en-US" i="1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54661-9C71-40D4-A48C-009ACB836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your input!</a:t>
            </a:r>
          </a:p>
          <a:p>
            <a:pPr lvl="1"/>
            <a:r>
              <a:rPr lang="en-US" dirty="0"/>
              <a:t>Brainstorm discussions below!</a:t>
            </a:r>
          </a:p>
          <a:p>
            <a:r>
              <a:rPr lang="en-US" dirty="0"/>
              <a:t>Industry-defined Feature Sets to reduce market fragmentation</a:t>
            </a:r>
          </a:p>
          <a:p>
            <a:pPr lvl="1"/>
            <a:r>
              <a:rPr lang="en-US" dirty="0"/>
              <a:t>Who should define these – how reach consensus?   Not Khronos?</a:t>
            </a:r>
          </a:p>
          <a:p>
            <a:pPr lvl="1"/>
            <a:r>
              <a:rPr lang="en-US" dirty="0"/>
              <a:t>Vertical market focused – e.g. inferencing, vision processing?</a:t>
            </a:r>
          </a:p>
          <a:p>
            <a:pPr lvl="1"/>
            <a:r>
              <a:rPr lang="en-US" dirty="0"/>
              <a:t>Opportunity to move past the current 1.2 logjam - OpenCL 1.2++ Desktop Feature Set?</a:t>
            </a:r>
          </a:p>
          <a:p>
            <a:r>
              <a:rPr lang="en-US" dirty="0"/>
              <a:t>Feature Set Conformance - providing an incentive to reduce fragmentation</a:t>
            </a:r>
          </a:p>
          <a:p>
            <a:pPr lvl="1"/>
            <a:r>
              <a:rPr lang="en-US" dirty="0"/>
              <a:t>If 100% of features pass all tests – vendor can claim conformance to that Feature Set</a:t>
            </a:r>
          </a:p>
          <a:p>
            <a:pPr lvl="1"/>
            <a:r>
              <a:rPr lang="en-US" dirty="0"/>
              <a:t>Supporting popular Feature Sets may help drive sales</a:t>
            </a:r>
          </a:p>
          <a:p>
            <a:pPr lvl="1"/>
            <a:r>
              <a:rPr lang="en-US" dirty="0"/>
              <a:t>An implementation may support multiple Feature Sets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2EF156B-BBD6-4409-9311-6731B3FEB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4085253"/>
            <a:ext cx="5450001" cy="176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179247"/>
      </p:ext>
    </p:extLst>
  </p:cSld>
  <p:clrMapOvr>
    <a:masterClrMapping/>
  </p:clrMapOvr>
  <p:transition spd="slow">
    <p:strips dir="r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7" name="Picture 15" descr="http://www.kimballstock.com/pix/AUT/45/AUT-45-IZ0108-01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260" y="882495"/>
            <a:ext cx="1296149" cy="86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Critical APIs – Khronos Experience</a:t>
            </a:r>
          </a:p>
        </p:txBody>
      </p:sp>
      <p:pic>
        <p:nvPicPr>
          <p:cNvPr id="3" name="Picture 11" descr="C:\Users\jriordon\AppData\Local\Temp\vmware-jriordon\VMwareDnD\f29011c1\OpenGL-ES_170px_Nov1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949" y="3625538"/>
            <a:ext cx="1159410" cy="38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1" descr="C:\Users\jriordon\AppData\Local\Temp\vmware-jriordon\VMwareDnD\f29011c1\OpenGL-ES_170px_Nov1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098" y="3625538"/>
            <a:ext cx="1159410" cy="38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 bwMode="auto">
          <a:xfrm>
            <a:off x="7677562" y="2761664"/>
            <a:ext cx="2424150" cy="808363"/>
          </a:xfrm>
          <a:prstGeom prst="rect">
            <a:avLst/>
          </a:prstGeom>
          <a:solidFill>
            <a:srgbClr val="FFEFE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rebuchet MS" pitchFamily="34" charset="0"/>
                <a:cs typeface="Tahoma" pitchFamily="34" charset="0"/>
              </a:rPr>
              <a:t>Need for new-generation APIs for safety certifiable vision, graphics and compute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  <a:latin typeface="Trebuchet MS" pitchFamily="34" charset="0"/>
                <a:cs typeface="Tahoma" pitchFamily="34" charset="0"/>
              </a:rPr>
              <a:t>e.g. ISO 26262 and DO-178B/C</a:t>
            </a:r>
          </a:p>
        </p:txBody>
      </p:sp>
      <p:cxnSp>
        <p:nvCxnSpPr>
          <p:cNvPr id="19" name="Straight Arrow Connector 18"/>
          <p:cNvCxnSpPr>
            <a:cxnSpLocks/>
            <a:stCxn id="3" idx="0"/>
          </p:cNvCxnSpPr>
          <p:nvPr/>
        </p:nvCxnSpPr>
        <p:spPr bwMode="auto">
          <a:xfrm flipV="1">
            <a:off x="1661654" y="3372757"/>
            <a:ext cx="367027" cy="252781"/>
          </a:xfrm>
          <a:prstGeom prst="straightConnector1">
            <a:avLst/>
          </a:prstGeom>
          <a:solidFill>
            <a:srgbClr val="E66714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/>
          <p:cNvCxnSpPr>
            <a:stCxn id="16" idx="0"/>
          </p:cNvCxnSpPr>
          <p:nvPr/>
        </p:nvCxnSpPr>
        <p:spPr bwMode="auto">
          <a:xfrm flipV="1">
            <a:off x="4496803" y="3372757"/>
            <a:ext cx="402606" cy="252781"/>
          </a:xfrm>
          <a:prstGeom prst="straightConnector1">
            <a:avLst/>
          </a:prstGeom>
          <a:solidFill>
            <a:srgbClr val="E66714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/>
          <p:cNvCxnSpPr>
            <a:cxnSpLocks/>
          </p:cNvCxnSpPr>
          <p:nvPr/>
        </p:nvCxnSpPr>
        <p:spPr bwMode="auto">
          <a:xfrm>
            <a:off x="2649416" y="3165846"/>
            <a:ext cx="2201045" cy="0"/>
          </a:xfrm>
          <a:prstGeom prst="straightConnector1">
            <a:avLst/>
          </a:prstGeom>
          <a:solidFill>
            <a:srgbClr val="E66714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Straight Arrow Connector 28"/>
          <p:cNvCxnSpPr>
            <a:cxnSpLocks/>
            <a:stCxn id="42" idx="3"/>
            <a:endCxn id="12" idx="1"/>
          </p:cNvCxnSpPr>
          <p:nvPr/>
        </p:nvCxnSpPr>
        <p:spPr bwMode="auto">
          <a:xfrm>
            <a:off x="6116811" y="3165846"/>
            <a:ext cx="1560751" cy="0"/>
          </a:xfrm>
          <a:prstGeom prst="straightConnector1">
            <a:avLst/>
          </a:prstGeom>
          <a:solidFill>
            <a:srgbClr val="E66714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38" name="Picture 3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298" y="1734721"/>
            <a:ext cx="819060" cy="774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http://droneblog.com/wp-content/uploads/2015/05/CyPhy-LVL-1-Drone_2-785x389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0069" y="1037107"/>
            <a:ext cx="1539766" cy="76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cdn.slashgear.com/wp-content/uploads/2015/06/Screen-Shot-2015-06-25-at-6.53.50-PM.png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4" r="7683"/>
          <a:stretch/>
        </p:blipFill>
        <p:spPr bwMode="auto">
          <a:xfrm>
            <a:off x="7523267" y="1697206"/>
            <a:ext cx="1648031" cy="93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3.bp.blogspot.com/-TM4GV7edRcc/VUO6iBVPRYI/AAAAAAAACro/CELyjrYTp50/s1600/DiSTI-Cluster-Concept-NEW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009" y="1340068"/>
            <a:ext cx="2225421" cy="84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graphics.stanford.edu/~mlrobert/images/advanced_medical_volume_rendering_and_segmentation_on_the_gpu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599" y="1037107"/>
            <a:ext cx="790470" cy="63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 bwMode="auto">
          <a:xfrm>
            <a:off x="1459525" y="3930633"/>
            <a:ext cx="1718812" cy="38177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OpenGL ES 1.0 - 2003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Fixed function graphics</a:t>
            </a:r>
          </a:p>
        </p:txBody>
      </p:sp>
      <p:sp>
        <p:nvSpPr>
          <p:cNvPr id="47" name="TextBox 46"/>
          <p:cNvSpPr txBox="1"/>
          <p:nvPr/>
        </p:nvSpPr>
        <p:spPr bwMode="auto">
          <a:xfrm>
            <a:off x="4407587" y="3923171"/>
            <a:ext cx="1831909" cy="38177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OpenGL ES 2.0 - 2007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Shader programmable pipeline</a:t>
            </a:r>
          </a:p>
        </p:txBody>
      </p:sp>
      <p:sp>
        <p:nvSpPr>
          <p:cNvPr id="48" name="TextBox 47"/>
          <p:cNvSpPr txBox="1"/>
          <p:nvPr/>
        </p:nvSpPr>
        <p:spPr bwMode="auto">
          <a:xfrm>
            <a:off x="2143621" y="3273569"/>
            <a:ext cx="1871213" cy="38177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OpenGL SC 1.0 - 2005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Fixed function graphics subset</a:t>
            </a:r>
          </a:p>
        </p:txBody>
      </p:sp>
      <p:sp>
        <p:nvSpPr>
          <p:cNvPr id="49" name="TextBox 48"/>
          <p:cNvSpPr txBox="1"/>
          <p:nvPr/>
        </p:nvSpPr>
        <p:spPr bwMode="auto">
          <a:xfrm>
            <a:off x="5156479" y="3333031"/>
            <a:ext cx="2491237" cy="38177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OpenGL SC 2.0 - April 2016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Shader programmable pipeline subset</a:t>
            </a:r>
          </a:p>
        </p:txBody>
      </p:sp>
      <p:pic>
        <p:nvPicPr>
          <p:cNvPr id="3084" name="Picture 12" descr="http://sarasotaavionics.com/images/images/DYNON-SKYVIEW1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949" y="1662657"/>
            <a:ext cx="1237008" cy="84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welovesolo.com/wp-content/uploads/2014/12/p16l2r8uol9joahf1quqr7b25u9-details.jpg"/>
          <p:cNvPicPr>
            <a:picLocks noChangeAspect="1" noChangeArrowheads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4" t="8962" r="13356" b="8662"/>
          <a:stretch/>
        </p:blipFill>
        <p:spPr bwMode="auto">
          <a:xfrm>
            <a:off x="1710164" y="958695"/>
            <a:ext cx="1686910" cy="135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C:\Users\ntrevett\Events\SIGGRAPH LA Aug15\70114_AudiVirtualCockpit.jp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4" t="32114" r="11775" b="10596"/>
          <a:stretch/>
        </p:blipFill>
        <p:spPr bwMode="auto">
          <a:xfrm>
            <a:off x="4899409" y="1756450"/>
            <a:ext cx="1891218" cy="85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Arrow Connector 52"/>
          <p:cNvCxnSpPr>
            <a:stCxn id="3" idx="3"/>
            <a:endCxn id="16" idx="1"/>
          </p:cNvCxnSpPr>
          <p:nvPr/>
        </p:nvCxnSpPr>
        <p:spPr bwMode="auto">
          <a:xfrm>
            <a:off x="2241359" y="3818774"/>
            <a:ext cx="1675739" cy="0"/>
          </a:xfrm>
          <a:prstGeom prst="straightConnector1">
            <a:avLst/>
          </a:prstGeom>
          <a:solidFill>
            <a:srgbClr val="E66714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6" name="TextBox 45"/>
          <p:cNvSpPr txBox="1"/>
          <p:nvPr/>
        </p:nvSpPr>
        <p:spPr bwMode="auto">
          <a:xfrm>
            <a:off x="914400" y="5298585"/>
            <a:ext cx="3672187" cy="64075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</a:rPr>
              <a:t>Generate guidelines for designing safety critical APIs to ease system certification.</a:t>
            </a:r>
          </a:p>
          <a:p>
            <a:pPr algn="ctr"/>
            <a:r>
              <a:rPr lang="en-US" sz="12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</a:rPr>
              <a:t>Open to Khronos members AND industry experts </a:t>
            </a:r>
          </a:p>
        </p:txBody>
      </p:sp>
      <p:cxnSp>
        <p:nvCxnSpPr>
          <p:cNvPr id="51" name="Straight Arrow Connector 50"/>
          <p:cNvCxnSpPr>
            <a:cxnSpLocks/>
            <a:stCxn id="5" idx="0"/>
            <a:endCxn id="12" idx="2"/>
          </p:cNvCxnSpPr>
          <p:nvPr/>
        </p:nvCxnSpPr>
        <p:spPr bwMode="auto">
          <a:xfrm flipV="1">
            <a:off x="6816431" y="3570027"/>
            <a:ext cx="2073206" cy="954947"/>
          </a:xfrm>
          <a:prstGeom prst="straightConnector1">
            <a:avLst/>
          </a:prstGeom>
          <a:solidFill>
            <a:srgbClr val="E66714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33E24B67-0978-460B-BE98-E0461603FF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7385" y="2959585"/>
            <a:ext cx="1278815" cy="41252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9FABEA2-3C71-4734-AD1E-2E8509B5F1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37996" y="2959585"/>
            <a:ext cx="1278815" cy="41252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AC330EC-8CB5-415D-A7FF-50F0C470977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95851" y="5298585"/>
            <a:ext cx="2303757" cy="6435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1AF2DE-DC19-4EFA-BC3D-D9E36520C927}"/>
              </a:ext>
            </a:extLst>
          </p:cNvPr>
          <p:cNvSpPr txBox="1"/>
          <p:nvPr/>
        </p:nvSpPr>
        <p:spPr bwMode="auto">
          <a:xfrm>
            <a:off x="5183141" y="4524974"/>
            <a:ext cx="3266580" cy="640753"/>
          </a:xfrm>
          <a:prstGeom prst="rect">
            <a:avLst/>
          </a:prstGeom>
          <a:solidFill>
            <a:srgbClr val="FFEFEF"/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General lack of industry consensus on how APIs should be designed to streamline safety certification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1309643-D169-418A-B83C-634A431AF87D}"/>
              </a:ext>
            </a:extLst>
          </p:cNvPr>
          <p:cNvCxnSpPr>
            <a:cxnSpLocks/>
            <a:stCxn id="52" idx="0"/>
          </p:cNvCxnSpPr>
          <p:nvPr/>
        </p:nvCxnSpPr>
        <p:spPr bwMode="auto">
          <a:xfrm flipV="1">
            <a:off x="5747730" y="5165727"/>
            <a:ext cx="296982" cy="132858"/>
          </a:xfrm>
          <a:prstGeom prst="straightConnector1">
            <a:avLst/>
          </a:prstGeom>
          <a:solidFill>
            <a:srgbClr val="E66714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4B42A9E3-367C-4ADA-B22B-2A8324459B97}"/>
              </a:ext>
            </a:extLst>
          </p:cNvPr>
          <p:cNvSpPr txBox="1"/>
          <p:nvPr/>
        </p:nvSpPr>
        <p:spPr bwMode="auto">
          <a:xfrm>
            <a:off x="8639317" y="4689606"/>
            <a:ext cx="2303757" cy="67120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A22700"/>
                </a:solidFill>
                <a:latin typeface="Trebuchet MS"/>
                <a:ea typeface="Trebuchet MS"/>
                <a:cs typeface="Trebuchet MS"/>
              </a:rPr>
              <a:t>OpenVX SC 1.1 - May 2017</a:t>
            </a:r>
          </a:p>
          <a:p>
            <a:pPr algn="ctr"/>
            <a:r>
              <a:rPr lang="en-US" sz="9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</a:rPr>
              <a:t> Restricted “deployment” implementation only executes pre-compiled binary format</a:t>
            </a:r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59C37F10-457F-4420-B44E-EEE5C55CE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0" y="4381377"/>
            <a:ext cx="1138594" cy="406639"/>
          </a:xfrm>
          <a:prstGeom prst="rect">
            <a:avLst/>
          </a:prstGeom>
          <a:noFill/>
          <a:ln>
            <a:noFill/>
          </a:ln>
          <a:effectLst/>
          <a:extLst/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E74532F-AC1F-42D3-8D05-38FD62265CC6}"/>
              </a:ext>
            </a:extLst>
          </p:cNvPr>
          <p:cNvCxnSpPr>
            <a:cxnSpLocks/>
            <a:stCxn id="56" idx="0"/>
            <a:endCxn id="12" idx="2"/>
          </p:cNvCxnSpPr>
          <p:nvPr/>
        </p:nvCxnSpPr>
        <p:spPr bwMode="auto">
          <a:xfrm flipH="1" flipV="1">
            <a:off x="8889637" y="3570027"/>
            <a:ext cx="899860" cy="811350"/>
          </a:xfrm>
          <a:prstGeom prst="straightConnector1">
            <a:avLst/>
          </a:prstGeom>
          <a:solidFill>
            <a:srgbClr val="E66714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2401281233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6" grpId="0"/>
      <p:bldP spid="5" grpId="0" animBg="1"/>
      <p:bldP spid="5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B73F2F00-8020-4A3F-9D13-2334289AC433}"/>
              </a:ext>
            </a:extLst>
          </p:cNvPr>
          <p:cNvSpPr/>
          <p:nvPr/>
        </p:nvSpPr>
        <p:spPr bwMode="auto">
          <a:xfrm rot="16200000" flipH="1">
            <a:off x="5985521" y="2801941"/>
            <a:ext cx="3296636" cy="963288"/>
          </a:xfrm>
          <a:prstGeom prst="triangle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B3FFB3">
                  <a:alpha val="3000"/>
                </a:srgbClr>
              </a:gs>
            </a:gsLst>
            <a:lin ang="5400000" scaled="0"/>
          </a:gradFill>
          <a:ln w="3175" cap="flat" cmpd="sng" algn="ctr">
            <a:noFill/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8750" algn="l"/>
                <a:tab pos="1757363" algn="l"/>
                <a:tab pos="3357563" algn="l"/>
                <a:tab pos="4956175" algn="l"/>
                <a:tab pos="6553200" algn="l"/>
              </a:tabLst>
            </a:pPr>
            <a:endParaRPr kumimoji="0" 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07AB5EB2-119E-4D3B-A5A8-F403C143F654}"/>
              </a:ext>
            </a:extLst>
          </p:cNvPr>
          <p:cNvSpPr/>
          <p:nvPr/>
        </p:nvSpPr>
        <p:spPr bwMode="auto">
          <a:xfrm rot="5400000">
            <a:off x="2292463" y="2729147"/>
            <a:ext cx="3296636" cy="1108876"/>
          </a:xfrm>
          <a:prstGeom prst="triangle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B3FFB3">
                  <a:alpha val="3000"/>
                </a:srgbClr>
              </a:gs>
            </a:gsLst>
            <a:lin ang="5400000" scaled="0"/>
          </a:gradFill>
          <a:ln w="3175" cap="flat" cmpd="sng" algn="ctr">
            <a:noFill/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8750" algn="l"/>
                <a:tab pos="1757363" algn="l"/>
                <a:tab pos="3357563" algn="l"/>
                <a:tab pos="4956175" algn="l"/>
                <a:tab pos="6553200" algn="l"/>
              </a:tabLst>
            </a:pPr>
            <a:endParaRPr kumimoji="0" 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Khronos Safety Critical Advisory Forum</a:t>
            </a:r>
          </a:p>
        </p:txBody>
      </p:sp>
      <p:sp>
        <p:nvSpPr>
          <p:cNvPr id="50" name="TextBox 49"/>
          <p:cNvSpPr txBox="1"/>
          <p:nvPr/>
        </p:nvSpPr>
        <p:spPr bwMode="auto">
          <a:xfrm>
            <a:off x="8249543" y="2111458"/>
            <a:ext cx="1923556" cy="62555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A22700"/>
                </a:solidFill>
                <a:latin typeface="Trebuchet MS"/>
                <a:ea typeface="Trebuchet MS"/>
                <a:cs typeface="Trebuchet MS"/>
              </a:rPr>
              <a:t>OpenCL SC TSG</a:t>
            </a:r>
          </a:p>
          <a:p>
            <a:pPr algn="ctr"/>
            <a:r>
              <a:rPr lang="en-US" sz="105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</a:rPr>
              <a:t>Working on OpenCL SC</a:t>
            </a:r>
          </a:p>
          <a:p>
            <a:pPr algn="ctr"/>
            <a:r>
              <a:rPr lang="en-US" sz="105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</a:rPr>
              <a:t>Gathering requirements</a:t>
            </a:r>
          </a:p>
        </p:txBody>
      </p:sp>
      <p:pic>
        <p:nvPicPr>
          <p:cNvPr id="37" name="Picture 13" descr="OpenCL_Logo_RG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776" y="1485900"/>
            <a:ext cx="589090" cy="625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Shape 508">
            <a:extLst>
              <a:ext uri="{FF2B5EF4-FFF2-40B4-BE49-F238E27FC236}">
                <a16:creationId xmlns:a16="http://schemas.microsoft.com/office/drawing/2014/main" id="{6808E23A-93BA-4819-88AC-C27F8E595CC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4991" y="2857500"/>
            <a:ext cx="1252661" cy="56735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Shape 510">
            <a:extLst>
              <a:ext uri="{FF2B5EF4-FFF2-40B4-BE49-F238E27FC236}">
                <a16:creationId xmlns:a16="http://schemas.microsoft.com/office/drawing/2014/main" id="{D810474C-5456-4B41-B982-3E68E10C6F8F}"/>
              </a:ext>
            </a:extLst>
          </p:cNvPr>
          <p:cNvSpPr txBox="1"/>
          <p:nvPr/>
        </p:nvSpPr>
        <p:spPr>
          <a:xfrm>
            <a:off x="8068321" y="3405000"/>
            <a:ext cx="2286000" cy="930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spAutoFit/>
          </a:bodyPr>
          <a:lstStyle/>
          <a:p>
            <a:pPr marL="0" marR="0" lvl="0" indent="0" algn="ctr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A22700"/>
                </a:solidFill>
                <a:latin typeface="Trebuchet MS"/>
                <a:ea typeface="Trebuchet MS"/>
                <a:cs typeface="Trebuchet MS"/>
                <a:sym typeface="Trebuchet MS"/>
              </a:rPr>
              <a:t>SYCL </a:t>
            </a:r>
            <a:r>
              <a:rPr lang="en-US" sz="1400" b="1" dirty="0">
                <a:solidFill>
                  <a:srgbClr val="A22700"/>
                </a:solidFill>
                <a:latin typeface="Trebuchet MS"/>
                <a:ea typeface="Trebuchet MS"/>
                <a:cs typeface="Trebuchet MS"/>
                <a:sym typeface="Trebuchet MS"/>
              </a:rPr>
              <a:t>SC</a:t>
            </a:r>
            <a:endParaRPr sz="1400" dirty="0"/>
          </a:p>
          <a:p>
            <a:pPr marL="0" marR="0" lvl="0" indent="0" algn="ctr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Guidelines to augment Industry First Safe and Secure Parallel and Heterogeneous C++</a:t>
            </a:r>
          </a:p>
          <a:p>
            <a:pPr marL="0" marR="0" lvl="0" indent="0" algn="ctr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dirty="0">
                <a:solidFill>
                  <a:schemeClr val="dk2"/>
                </a:solidFill>
                <a:latin typeface="Trebuchet MS"/>
                <a:sym typeface="Trebuchet MS"/>
              </a:rPr>
              <a:t>Safe A</a:t>
            </a:r>
            <a:r>
              <a:rPr lang="en-US" sz="1050" b="1" dirty="0">
                <a:solidFill>
                  <a:schemeClr val="dk2"/>
                </a:solidFill>
                <a:latin typeface="Trebuchet MS"/>
                <a:sym typeface="Trebuchet MS"/>
              </a:rPr>
              <a:t>I for Automotive</a:t>
            </a:r>
            <a:endParaRPr sz="1600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F1F320EC-7F30-4033-9BB7-56512389B0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4021" y="2350627"/>
            <a:ext cx="3219770" cy="8993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818C70-CB99-424F-846E-37A7DB286C3E}"/>
              </a:ext>
            </a:extLst>
          </p:cNvPr>
          <p:cNvSpPr txBox="1"/>
          <p:nvPr/>
        </p:nvSpPr>
        <p:spPr bwMode="auto">
          <a:xfrm>
            <a:off x="981880" y="2633568"/>
            <a:ext cx="2286203" cy="65607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A22700"/>
                </a:solidFill>
                <a:latin typeface="Trebuchet MS"/>
              </a:rPr>
              <a:t>AESIN</a:t>
            </a:r>
            <a:r>
              <a:rPr lang="en-US" sz="1600" dirty="0">
                <a:solidFill>
                  <a:schemeClr val="tx1"/>
                </a:solidFill>
                <a:latin typeface="Trebuchet MS" panose="020B0603020202020204" pitchFamily="34" charset="0"/>
              </a:rPr>
              <a:t> </a:t>
            </a:r>
          </a:p>
          <a:p>
            <a:pPr algn="ctr"/>
            <a:r>
              <a:rPr lang="en-US" sz="1050" b="1" dirty="0">
                <a:solidFill>
                  <a:schemeClr val="dk2"/>
                </a:solidFill>
                <a:latin typeface="Trebuchet MS"/>
              </a:rPr>
              <a:t>Automotive ADAS &amp; AV + security</a:t>
            </a:r>
          </a:p>
          <a:p>
            <a:pPr algn="ctr"/>
            <a:r>
              <a:rPr lang="en-US" sz="1050" b="1" dirty="0">
                <a:solidFill>
                  <a:schemeClr val="dk2"/>
                </a:solidFill>
                <a:latin typeface="Trebuchet MS"/>
                <a:hlinkClick r:id="rId6"/>
              </a:rPr>
              <a:t>https://aesin.org.uk</a:t>
            </a:r>
            <a:endParaRPr lang="en-US" sz="1050" b="1" dirty="0">
              <a:solidFill>
                <a:schemeClr val="dk2"/>
              </a:solidFill>
              <a:latin typeface="Trebuchet M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0B95F5-71F6-4655-BCD1-9D48D9DBE51B}"/>
              </a:ext>
            </a:extLst>
          </p:cNvPr>
          <p:cNvSpPr txBox="1"/>
          <p:nvPr/>
        </p:nvSpPr>
        <p:spPr bwMode="auto">
          <a:xfrm>
            <a:off x="751849" y="3834583"/>
            <a:ext cx="2746265" cy="78553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A22700"/>
                </a:solidFill>
                <a:latin typeface="Trebuchet MS"/>
              </a:rPr>
              <a:t>MISRA C++</a:t>
            </a:r>
          </a:p>
          <a:p>
            <a:pPr algn="ctr"/>
            <a:r>
              <a:rPr lang="en-US" sz="1050" b="1" dirty="0">
                <a:solidFill>
                  <a:schemeClr val="dk2"/>
                </a:solidFill>
                <a:latin typeface="Trebuchet MS"/>
              </a:rPr>
              <a:t>C++ WG23 Programming Vulnerabilities </a:t>
            </a:r>
          </a:p>
          <a:p>
            <a:pPr algn="ctr"/>
            <a:r>
              <a:rPr lang="en-US" sz="1050" b="1" dirty="0">
                <a:solidFill>
                  <a:schemeClr val="dk2"/>
                </a:solidFill>
                <a:latin typeface="Trebuchet MS"/>
              </a:rPr>
              <a:t>ISO C Safe and Secure SG </a:t>
            </a:r>
          </a:p>
          <a:p>
            <a:pPr algn="ctr"/>
            <a:r>
              <a:rPr lang="en-US" sz="1050" b="1" dirty="0">
                <a:solidFill>
                  <a:schemeClr val="dk2"/>
                </a:solidFill>
                <a:latin typeface="Trebuchet MS"/>
              </a:rPr>
              <a:t>ISO C++ Vulnerabilities Safety Critical SG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434FF19-0C56-4563-9D80-8A8346028D1F}"/>
              </a:ext>
            </a:extLst>
          </p:cNvPr>
          <p:cNvSpPr txBox="1"/>
          <p:nvPr/>
        </p:nvSpPr>
        <p:spPr bwMode="auto">
          <a:xfrm>
            <a:off x="3947813" y="3137005"/>
            <a:ext cx="3672187" cy="82355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</a:rPr>
              <a:t>Generating guidelines for designing safety critical APIs to ease system certification.</a:t>
            </a:r>
          </a:p>
          <a:p>
            <a:pPr algn="ctr"/>
            <a:r>
              <a:rPr lang="en-US" sz="12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</a:rPr>
              <a:t>Open to Khronos member AND industry experts</a:t>
            </a:r>
          </a:p>
          <a:p>
            <a:pPr algn="ctr"/>
            <a:r>
              <a:rPr lang="en-US" sz="1200" dirty="0">
                <a:latin typeface="Trebuchet MS" panose="020B0603020202020204" pitchFamily="34" charset="0"/>
                <a:hlinkClick r:id="rId7"/>
              </a:rPr>
              <a:t>https://www.khronos.org/advisors/kscaf</a:t>
            </a:r>
            <a:r>
              <a:rPr lang="en-US" sz="12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DA8594-E7D7-4C5E-AACD-69A2C1A14A03}"/>
              </a:ext>
            </a:extLst>
          </p:cNvPr>
          <p:cNvSpPr txBox="1"/>
          <p:nvPr/>
        </p:nvSpPr>
        <p:spPr bwMode="auto">
          <a:xfrm>
            <a:off x="1029142" y="1757013"/>
            <a:ext cx="2191677" cy="57990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Industry outreach and cooperation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B368FD-3E59-4A53-8964-18ED2DFB8774}"/>
              </a:ext>
            </a:extLst>
          </p:cNvPr>
          <p:cNvSpPr txBox="1"/>
          <p:nvPr/>
        </p:nvSpPr>
        <p:spPr bwMode="auto">
          <a:xfrm>
            <a:off x="8115483" y="1028700"/>
            <a:ext cx="2191677" cy="33611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Khronos SC Activities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6319E92-BB27-4F53-98D0-2944B1DFE4B4}"/>
              </a:ext>
            </a:extLst>
          </p:cNvPr>
          <p:cNvSpPr txBox="1"/>
          <p:nvPr/>
        </p:nvSpPr>
        <p:spPr bwMode="auto">
          <a:xfrm>
            <a:off x="8059443" y="4913354"/>
            <a:ext cx="2303757" cy="67120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A22700"/>
                </a:solidFill>
                <a:latin typeface="Trebuchet MS"/>
                <a:ea typeface="Trebuchet MS"/>
                <a:cs typeface="Trebuchet MS"/>
              </a:rPr>
              <a:t>OpenVX SC 1.1 - May 2017</a:t>
            </a:r>
          </a:p>
          <a:p>
            <a:pPr algn="ctr"/>
            <a:r>
              <a:rPr lang="en-US" sz="9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</a:rPr>
              <a:t> Restricted “deployment” implementation only executes pre-compiled binary format</a:t>
            </a:r>
          </a:p>
        </p:txBody>
      </p:sp>
      <p:pic>
        <p:nvPicPr>
          <p:cNvPr id="59" name="Picture 2">
            <a:extLst>
              <a:ext uri="{FF2B5EF4-FFF2-40B4-BE49-F238E27FC236}">
                <a16:creationId xmlns:a16="http://schemas.microsoft.com/office/drawing/2014/main" id="{5DF0230E-0D44-48A9-A102-0FF09FE5F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628" y="4457700"/>
            <a:ext cx="1551386" cy="554064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26CFC5-4AF9-45F4-8B54-6468C37B4717}"/>
              </a:ext>
            </a:extLst>
          </p:cNvPr>
          <p:cNvSpPr txBox="1"/>
          <p:nvPr/>
        </p:nvSpPr>
        <p:spPr bwMode="auto">
          <a:xfrm>
            <a:off x="4207595" y="4097989"/>
            <a:ext cx="3152622" cy="823687"/>
          </a:xfrm>
          <a:prstGeom prst="rect">
            <a:avLst/>
          </a:prstGeom>
          <a:solidFill>
            <a:srgbClr val="FFEFEF"/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We are inviting safety critical experts to join KSCAF!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No cost or work commitment</a:t>
            </a:r>
          </a:p>
        </p:txBody>
      </p:sp>
    </p:spTree>
    <p:extLst>
      <p:ext uri="{BB962C8B-B14F-4D97-AF65-F5344CB8AC3E}">
        <p14:creationId xmlns:p14="http://schemas.microsoft.com/office/powerpoint/2010/main" val="3959999023"/>
      </p:ext>
    </p:extLst>
  </p:cSld>
  <p:clrMapOvr>
    <a:masterClrMapping/>
  </p:clrMapOvr>
  <p:transition spd="slow">
    <p:strips dir="r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Khronos Advisory Panels</a:t>
            </a:r>
          </a:p>
        </p:txBody>
      </p:sp>
      <p:sp>
        <p:nvSpPr>
          <p:cNvPr id="3" name="Oval 2"/>
          <p:cNvSpPr/>
          <p:nvPr/>
        </p:nvSpPr>
        <p:spPr bwMode="auto">
          <a:xfrm>
            <a:off x="2743202" y="2087297"/>
            <a:ext cx="1600200" cy="815453"/>
          </a:xfrm>
          <a:prstGeom prst="ellipse">
            <a:avLst/>
          </a:prstGeom>
          <a:solidFill>
            <a:srgbClr val="FEF1D2"/>
          </a:solidFill>
          <a:ln w="3175" cap="flat" cmpd="sng" algn="ctr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8750" algn="l"/>
                <a:tab pos="1757363" algn="l"/>
                <a:tab pos="3357563" algn="l"/>
                <a:tab pos="4956175" algn="l"/>
                <a:tab pos="6553200" algn="l"/>
              </a:tabLst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rPr>
              <a:t>Working Group</a:t>
            </a:r>
          </a:p>
        </p:txBody>
      </p:sp>
      <p:sp>
        <p:nvSpPr>
          <p:cNvPr id="4" name="Oval 3"/>
          <p:cNvSpPr/>
          <p:nvPr/>
        </p:nvSpPr>
        <p:spPr bwMode="auto">
          <a:xfrm>
            <a:off x="6705602" y="2087297"/>
            <a:ext cx="1600200" cy="815453"/>
          </a:xfrm>
          <a:prstGeom prst="ellipse">
            <a:avLst/>
          </a:prstGeom>
          <a:solidFill>
            <a:srgbClr val="EFFFEF"/>
          </a:solidFill>
          <a:ln w="3175" cap="flat" cmpd="sng" algn="ctr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8750" algn="l"/>
                <a:tab pos="1757363" algn="l"/>
                <a:tab pos="3357563" algn="l"/>
                <a:tab pos="4956175" algn="l"/>
                <a:tab pos="6553200" algn="l"/>
              </a:tabLst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rPr>
              <a:t>Advisory</a:t>
            </a:r>
            <a:r>
              <a:rPr kumimoji="0" lang="en-US" sz="16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rPr>
              <a:t> Panel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920632" y="2128962"/>
            <a:ext cx="1295400" cy="732123"/>
          </a:xfrm>
          <a:prstGeom prst="rect">
            <a:avLst/>
          </a:prstGeom>
          <a:solidFill>
            <a:srgbClr val="E0E0F8"/>
          </a:solidFill>
          <a:ln w="3175" cap="flat" cmpd="sng" algn="ctr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8750" algn="l"/>
                <a:tab pos="1757363" algn="l"/>
                <a:tab pos="3357563" algn="l"/>
                <a:tab pos="4956175" algn="l"/>
                <a:tab pos="6553200" algn="l"/>
              </a:tabLst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rPr>
              <a:t>Shared Email lis</a:t>
            </a:r>
            <a:r>
              <a:rPr lang="en-US" sz="1400" b="1" dirty="0">
                <a:solidFill>
                  <a:schemeClr val="tx1"/>
                </a:solidFill>
                <a:latin typeface="Trebuchet MS" panose="020B0603020202020204" pitchFamily="34" charset="0"/>
                <a:ea typeface="Tahoma" pitchFamily="34" charset="0"/>
                <a:cs typeface="Tahoma" pitchFamily="34" charset="0"/>
              </a:rPr>
              <a:t>t and Repositories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4343402" y="2495023"/>
            <a:ext cx="571499" cy="0"/>
          </a:xfrm>
          <a:prstGeom prst="straightConnector1">
            <a:avLst/>
          </a:prstGeom>
          <a:solidFill>
            <a:srgbClr val="E66714"/>
          </a:solidFill>
          <a:ln w="1905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7" name="Straight Arrow Connector 6"/>
          <p:cNvCxnSpPr/>
          <p:nvPr/>
        </p:nvCxnSpPr>
        <p:spPr bwMode="auto">
          <a:xfrm>
            <a:off x="6210301" y="2495023"/>
            <a:ext cx="495301" cy="0"/>
          </a:xfrm>
          <a:prstGeom prst="straightConnector1">
            <a:avLst/>
          </a:prstGeom>
          <a:solidFill>
            <a:srgbClr val="E66714"/>
          </a:solidFill>
          <a:ln w="1905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8" name="TextBox 7"/>
          <p:cNvSpPr txBox="1"/>
          <p:nvPr/>
        </p:nvSpPr>
        <p:spPr bwMode="auto">
          <a:xfrm>
            <a:off x="682089" y="2999006"/>
            <a:ext cx="3791872" cy="100636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Members</a:t>
            </a:r>
          </a:p>
          <a:p>
            <a:pPr algn="ctr"/>
            <a:r>
              <a:rPr lang="en-US" sz="14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Companies pay membership Fee</a:t>
            </a:r>
          </a:p>
          <a:p>
            <a:pPr algn="ctr"/>
            <a:r>
              <a:rPr lang="en-US" sz="14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Sign NDA and IP Framework + Membership</a:t>
            </a:r>
          </a:p>
          <a:p>
            <a:pPr algn="ctr"/>
            <a:r>
              <a:rPr lang="en-US" sz="14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Directly participate in working groups 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6096000" y="2999006"/>
            <a:ext cx="4724399" cy="100636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Advisors</a:t>
            </a:r>
            <a:endParaRPr lang="en-US" sz="160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  <a:p>
            <a:pPr algn="ctr"/>
            <a:r>
              <a:rPr lang="en-US" sz="14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Individuals Pay $0</a:t>
            </a:r>
          </a:p>
          <a:p>
            <a:pPr algn="ctr"/>
            <a:r>
              <a:rPr lang="en-US" sz="14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Sign NDA and IP Framework</a:t>
            </a:r>
          </a:p>
          <a:p>
            <a:pPr algn="ctr"/>
            <a:r>
              <a:rPr lang="en-US" sz="14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Provide requirements and feedback to working group</a:t>
            </a:r>
            <a:endParaRPr lang="en-US" sz="160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1143000" y="952500"/>
            <a:ext cx="8839200" cy="91505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Encouraging wider industry participation – particularly application developers </a:t>
            </a:r>
          </a:p>
          <a:p>
            <a:pPr algn="ctr"/>
            <a:r>
              <a:rPr lang="en-US" sz="1800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The Working Group invites input and shares draft specifications and other materials with its Advisory Panel  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2051342" y="4192484"/>
            <a:ext cx="7239000" cy="82368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Advisory Panel membership is ‘By Invitation’ and renewed annually. </a:t>
            </a:r>
          </a:p>
          <a:p>
            <a:pPr algn="ctr"/>
            <a:r>
              <a:rPr lang="en-US" sz="1600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No ‘minimum workload’ commitment – but we love input and feedback!</a:t>
            </a:r>
          </a:p>
          <a:p>
            <a:pPr algn="ctr"/>
            <a:r>
              <a:rPr lang="en-US" sz="1600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 Please reach out if you wish to participate!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B164A4-A353-43AF-9489-05C43C4F78B9}"/>
              </a:ext>
            </a:extLst>
          </p:cNvPr>
          <p:cNvSpPr txBox="1"/>
          <p:nvPr/>
        </p:nvSpPr>
        <p:spPr bwMode="auto">
          <a:xfrm>
            <a:off x="1816743" y="5203283"/>
            <a:ext cx="7708200" cy="579902"/>
          </a:xfrm>
          <a:prstGeom prst="rect">
            <a:avLst/>
          </a:prstGeom>
          <a:noFill/>
          <a:ln w="3175" algn="ctr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The OpenCL Advisory Panel covers OpenCL and SYCL</a:t>
            </a:r>
          </a:p>
          <a:p>
            <a:pPr algn="ctr"/>
            <a:r>
              <a:rPr lang="en-US" sz="1600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Suggestion to hold an OpenCL Advisory Panel F2F session around IWOCL 2019?</a:t>
            </a:r>
          </a:p>
        </p:txBody>
      </p:sp>
    </p:spTree>
    <p:extLst>
      <p:ext uri="{BB962C8B-B14F-4D97-AF65-F5344CB8AC3E}">
        <p14:creationId xmlns:p14="http://schemas.microsoft.com/office/powerpoint/2010/main" val="3262018993"/>
      </p:ext>
    </p:extLst>
  </p:cSld>
  <p:clrMapOvr>
    <a:masterClrMapping/>
  </p:clrMapOvr>
  <p:transition spd="slow">
    <p:strips dir="rd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 Involved!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OpenCL is driving to new levels of deployment flexibility</a:t>
            </a:r>
          </a:p>
          <a:p>
            <a:pPr lvl="1"/>
            <a:r>
              <a:rPr lang="en-US" dirty="0"/>
              <a:t>We need to know what you need from OpenCL</a:t>
            </a:r>
          </a:p>
          <a:p>
            <a:pPr lvl="1"/>
            <a:r>
              <a:rPr lang="en-US" dirty="0"/>
              <a:t>IWOCL is the perfect opportunity to find out!</a:t>
            </a:r>
          </a:p>
          <a:p>
            <a:r>
              <a:rPr lang="en-US" dirty="0"/>
              <a:t>In particular we need input and direction on OpenCL Next and Feature Sets</a:t>
            </a:r>
          </a:p>
          <a:p>
            <a:pPr lvl="1"/>
            <a:r>
              <a:rPr lang="en-US" dirty="0"/>
              <a:t>Let us know what you think!</a:t>
            </a:r>
          </a:p>
          <a:p>
            <a:r>
              <a:rPr lang="en-US" dirty="0"/>
              <a:t>Multiple ways to engage and help OpenCL evolve</a:t>
            </a:r>
          </a:p>
          <a:p>
            <a:pPr lvl="1"/>
            <a:r>
              <a:rPr lang="en-US" dirty="0"/>
              <a:t>Join Khronos for a voice and a vote in any of these standards</a:t>
            </a:r>
          </a:p>
          <a:p>
            <a:pPr lvl="1"/>
            <a:r>
              <a:rPr lang="en-US" dirty="0"/>
              <a:t>Or ask about an invite to the OpenCL Advisory Panel</a:t>
            </a:r>
          </a:p>
          <a:p>
            <a:pPr lvl="1"/>
            <a:r>
              <a:rPr lang="en-US" dirty="0"/>
              <a:t>Or ask about joining KSCAF if you are involved in Safety Critical development</a:t>
            </a:r>
          </a:p>
          <a:p>
            <a:pPr lvl="1"/>
            <a:r>
              <a:rPr lang="en-US" dirty="0"/>
              <a:t>Or consider contributing kernels to the Clspv project</a:t>
            </a:r>
          </a:p>
          <a:p>
            <a:r>
              <a:rPr lang="en-US" dirty="0"/>
              <a:t>Neil Trevett</a:t>
            </a:r>
            <a:endParaRPr lang="en-US" dirty="0">
              <a:hlinkClick r:id="" action="ppaction://noaction"/>
            </a:endParaRPr>
          </a:p>
          <a:p>
            <a:pPr lvl="1"/>
            <a:r>
              <a:rPr lang="en-US" dirty="0">
                <a:hlinkClick r:id="" action="ppaction://noaction"/>
              </a:rPr>
              <a:t>ntrevett@nvidia.com</a:t>
            </a:r>
          </a:p>
          <a:p>
            <a:pPr lvl="1"/>
            <a:r>
              <a:rPr lang="en-US" dirty="0">
                <a:hlinkClick r:id="" action="ppaction://noaction"/>
              </a:rPr>
              <a:t>@neilt3d</a:t>
            </a:r>
          </a:p>
          <a:p>
            <a:pPr lvl="1"/>
            <a:r>
              <a:rPr lang="en-US" dirty="0">
                <a:hlinkClick r:id="rId3"/>
              </a:rPr>
              <a:t>www.khronos.org</a:t>
            </a:r>
          </a:p>
          <a:p>
            <a:pPr marL="304055" lvl="1" indent="0">
              <a:buNone/>
            </a:pPr>
            <a:endParaRPr lang="en-US" dirty="0">
              <a:hlinkClick r:id="" action="ppaction://noaction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792" y="4533900"/>
            <a:ext cx="5702808" cy="1357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7967065"/>
      </p:ext>
    </p:extLst>
  </p:cSld>
  <p:clrMapOvr>
    <a:masterClrMapping/>
  </p:clrMapOvr>
  <p:transition spd="slow">
    <p:strips dir="r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A67CB-58B7-478E-AF96-F1008D811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OpenCL 2.2 Maintenance Release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D8E727-F4CE-4303-BA4F-289BD280B422}"/>
              </a:ext>
            </a:extLst>
          </p:cNvPr>
          <p:cNvSpPr txBox="1"/>
          <p:nvPr/>
        </p:nvSpPr>
        <p:spPr bwMode="auto">
          <a:xfrm>
            <a:off x="1447800" y="1028700"/>
            <a:ext cx="8957901" cy="439415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lvl="0" defTabSz="978105" eaLnBrk="0" hangingPunct="0">
              <a:lnSpc>
                <a:spcPct val="105000"/>
              </a:lnSpc>
              <a:spcBef>
                <a:spcPct val="25000"/>
              </a:spcBef>
              <a:buClr>
                <a:srgbClr val="FF0000"/>
              </a:buClr>
            </a:pPr>
            <a:r>
              <a:rPr lang="en-US" sz="1800" b="1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Fully backwards compatible</a:t>
            </a:r>
          </a:p>
          <a:p>
            <a:pPr marL="489053" lvl="1" indent="-184998" defTabSz="978105" eaLnBrk="0" hangingPunct="0">
              <a:lnSpc>
                <a:spcPct val="105000"/>
              </a:lnSpc>
              <a:buClr>
                <a:srgbClr val="FF0000"/>
              </a:buClr>
              <a:buFont typeface="Times New Roman" pitchFamily="18" charset="0"/>
              <a:buChar char="-"/>
            </a:pPr>
            <a:r>
              <a:rPr lang="en-US" sz="1800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30+ bug fixes and clarifications</a:t>
            </a:r>
          </a:p>
          <a:p>
            <a:pPr marL="489053" lvl="1" indent="-184998" defTabSz="978105" eaLnBrk="0" hangingPunct="0">
              <a:lnSpc>
                <a:spcPct val="105000"/>
              </a:lnSpc>
              <a:buClr>
                <a:srgbClr val="FF0000"/>
              </a:buClr>
              <a:buFont typeface="Times New Roman" pitchFamily="18" charset="0"/>
              <a:buChar char="-"/>
            </a:pPr>
            <a:r>
              <a:rPr lang="en-US" sz="1800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Including public GitHub issue fixes – thank you to those who logged bugs!</a:t>
            </a:r>
          </a:p>
          <a:p>
            <a:pPr lvl="0" defTabSz="978105" eaLnBrk="0" hangingPunct="0">
              <a:lnSpc>
                <a:spcPct val="105000"/>
              </a:lnSpc>
              <a:spcBef>
                <a:spcPct val="25000"/>
              </a:spcBef>
              <a:buClr>
                <a:srgbClr val="FF0000"/>
              </a:buClr>
            </a:pPr>
            <a:r>
              <a:rPr lang="en-US" sz="1800" b="1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Updated and open-sourced the OpenCL C programming language spec</a:t>
            </a:r>
          </a:p>
          <a:p>
            <a:pPr marL="489053" lvl="1" indent="-184998" defTabSz="978105" eaLnBrk="0" hangingPunct="0">
              <a:lnSpc>
                <a:spcPct val="105000"/>
              </a:lnSpc>
              <a:buClr>
                <a:srgbClr val="FF0000"/>
              </a:buClr>
              <a:buFont typeface="Times New Roman" pitchFamily="18" charset="0"/>
              <a:buChar char="-"/>
            </a:pPr>
            <a:r>
              <a:rPr lang="en-US" sz="1800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Now possible to make pull requests for it – just like OpenCL API and C++ specs</a:t>
            </a:r>
          </a:p>
          <a:p>
            <a:pPr marL="489053" lvl="1" indent="-184998" defTabSz="978105" eaLnBrk="0" hangingPunct="0">
              <a:lnSpc>
                <a:spcPct val="105000"/>
              </a:lnSpc>
              <a:buClr>
                <a:srgbClr val="FF0000"/>
              </a:buClr>
              <a:buFont typeface="Times New Roman" pitchFamily="18" charset="0"/>
              <a:buChar char="-"/>
            </a:pPr>
            <a:r>
              <a:rPr lang="en-US" sz="1800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Same look-and-feel as the other specs</a:t>
            </a:r>
          </a:p>
          <a:p>
            <a:pPr lvl="0" defTabSz="978105" eaLnBrk="0" hangingPunct="0">
              <a:lnSpc>
                <a:spcPct val="105000"/>
              </a:lnSpc>
              <a:spcBef>
                <a:spcPct val="25000"/>
              </a:spcBef>
              <a:buClr>
                <a:srgbClr val="FF0000"/>
              </a:buClr>
            </a:pPr>
            <a:r>
              <a:rPr lang="en-US" sz="1800" b="1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Converted the spec toolchain from AsciiDoc to AsciiDoctor</a:t>
            </a:r>
          </a:p>
          <a:p>
            <a:pPr marL="489053" lvl="1" indent="-184998" defTabSz="978105" eaLnBrk="0" hangingPunct="0">
              <a:lnSpc>
                <a:spcPct val="105000"/>
              </a:lnSpc>
              <a:buClr>
                <a:srgbClr val="FF0000"/>
              </a:buClr>
              <a:buFont typeface="Times New Roman" pitchFamily="18" charset="0"/>
              <a:buChar char="-"/>
            </a:pPr>
            <a:r>
              <a:rPr lang="en-US" sz="1800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Same toolchain that is used by many other Khronos specs</a:t>
            </a:r>
          </a:p>
          <a:p>
            <a:pPr marL="489053" lvl="1" indent="-184998" defTabSz="978105" eaLnBrk="0" hangingPunct="0">
              <a:lnSpc>
                <a:spcPct val="105000"/>
              </a:lnSpc>
              <a:buClr>
                <a:srgbClr val="FF0000"/>
              </a:buClr>
              <a:buFont typeface="Times New Roman" pitchFamily="18" charset="0"/>
              <a:buChar char="-"/>
            </a:pPr>
            <a:r>
              <a:rPr lang="en-US" sz="1800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Updated specs should be easier to read and to navigate</a:t>
            </a:r>
          </a:p>
          <a:p>
            <a:pPr lvl="0" defTabSz="978105" eaLnBrk="0" hangingPunct="0">
              <a:lnSpc>
                <a:spcPct val="105000"/>
              </a:lnSpc>
              <a:spcBef>
                <a:spcPct val="25000"/>
              </a:spcBef>
              <a:buClr>
                <a:srgbClr val="FF0000"/>
              </a:buClr>
            </a:pPr>
            <a:r>
              <a:rPr lang="en-US" sz="1800" b="1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OpenCL SPIR-V environment specification has been improved</a:t>
            </a:r>
          </a:p>
          <a:p>
            <a:pPr marL="489053" lvl="1" indent="-184998" defTabSz="978105" eaLnBrk="0" hangingPunct="0">
              <a:lnSpc>
                <a:spcPct val="105000"/>
              </a:lnSpc>
              <a:buClr>
                <a:srgbClr val="FF0000"/>
              </a:buClr>
              <a:buFont typeface="Times New Roman" pitchFamily="18" charset="0"/>
              <a:buChar char="-"/>
            </a:pPr>
            <a:r>
              <a:rPr lang="en-US" sz="1800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Much easier for SPIR-V generators to know what is legal SPIR-V for OpenCL</a:t>
            </a:r>
          </a:p>
          <a:p>
            <a:pPr lvl="0" defTabSz="978105" eaLnBrk="0" hangingPunct="0">
              <a:lnSpc>
                <a:spcPct val="105000"/>
              </a:lnSpc>
              <a:spcBef>
                <a:spcPct val="25000"/>
              </a:spcBef>
              <a:buClr>
                <a:srgbClr val="FF0000"/>
              </a:buClr>
            </a:pPr>
            <a:r>
              <a:rPr lang="en-US" sz="1800" b="1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Unified headers </a:t>
            </a:r>
          </a:p>
          <a:p>
            <a:pPr marL="489053" lvl="1" indent="-184998" defTabSz="978105" eaLnBrk="0" hangingPunct="0">
              <a:lnSpc>
                <a:spcPct val="105000"/>
              </a:lnSpc>
              <a:buClr>
                <a:srgbClr val="FF0000"/>
              </a:buClr>
              <a:buFont typeface="Times New Roman" pitchFamily="18" charset="0"/>
              <a:buChar char="-"/>
            </a:pPr>
            <a:r>
              <a:rPr lang="en-US" sz="1800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Use same headers to target any OpenCL version or to use any OpenCL extension</a:t>
            </a:r>
          </a:p>
          <a:p>
            <a:pPr algn="ctr"/>
            <a:endParaRPr lang="en-US" sz="140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</p:txBody>
      </p:sp>
      <p:pic>
        <p:nvPicPr>
          <p:cNvPr id="5" name="Picture 4" descr="http://www.cristinacabal.com/imagenes/tick.jpg">
            <a:extLst>
              <a:ext uri="{FF2B5EF4-FFF2-40B4-BE49-F238E27FC236}">
                <a16:creationId xmlns:a16="http://schemas.microsoft.com/office/drawing/2014/main" id="{B42B0E9A-756F-4417-9224-3CD7D74178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200" y="1270587"/>
            <a:ext cx="591591" cy="63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://www.cristinacabal.com/imagenes/tick.jpg">
            <a:extLst>
              <a:ext uri="{FF2B5EF4-FFF2-40B4-BE49-F238E27FC236}">
                <a16:creationId xmlns:a16="http://schemas.microsoft.com/office/drawing/2014/main" id="{C66EFDCF-155B-4D4C-837D-CE17424176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200" y="2191756"/>
            <a:ext cx="591591" cy="63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cristinacabal.com/imagenes/tick.jpg">
            <a:extLst>
              <a:ext uri="{FF2B5EF4-FFF2-40B4-BE49-F238E27FC236}">
                <a16:creationId xmlns:a16="http://schemas.microsoft.com/office/drawing/2014/main" id="{A05E2D95-C2A6-4261-A9F5-0FC430BDED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200" y="3110163"/>
            <a:ext cx="591591" cy="63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://www.cristinacabal.com/imagenes/tick.jpg">
            <a:extLst>
              <a:ext uri="{FF2B5EF4-FFF2-40B4-BE49-F238E27FC236}">
                <a16:creationId xmlns:a16="http://schemas.microsoft.com/office/drawing/2014/main" id="{089CEC9A-EF30-4B1B-ACD3-0106AC1038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200" y="4690308"/>
            <a:ext cx="591591" cy="63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www.cristinacabal.com/imagenes/tick.jpg">
            <a:extLst>
              <a:ext uri="{FF2B5EF4-FFF2-40B4-BE49-F238E27FC236}">
                <a16:creationId xmlns:a16="http://schemas.microsoft.com/office/drawing/2014/main" id="{F2657F0A-9D72-40D3-A6DC-6915283FAC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200" y="3926308"/>
            <a:ext cx="591591" cy="63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456049"/>
      </p:ext>
    </p:extLst>
  </p:cSld>
  <p:clrMapOvr>
    <a:masterClrMapping/>
  </p:clrMapOvr>
  <p:transition spd="slow">
    <p:strips dir="r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title"/>
          </p:nvPr>
        </p:nvSpPr>
        <p:spPr>
          <a:xfrm>
            <a:off x="838200" y="190500"/>
            <a:ext cx="10058399" cy="633413"/>
          </a:xfrm>
          <a:prstGeom prst="rect">
            <a:avLst/>
          </a:prstGeom>
          <a:noFill/>
          <a:ln>
            <a:noFill/>
          </a:ln>
        </p:spPr>
        <p:txBody>
          <a:bodyPr lIns="97900" tIns="48950" rIns="97900" bIns="489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500" b="1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Open Source Specs and Tests</a:t>
            </a:r>
          </a:p>
        </p:txBody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838200" y="800100"/>
            <a:ext cx="4445443" cy="5029199"/>
          </a:xfrm>
          <a:prstGeom prst="rect">
            <a:avLst/>
          </a:prstGeom>
          <a:noFill/>
          <a:ln>
            <a:noFill/>
          </a:ln>
        </p:spPr>
        <p:txBody>
          <a:bodyPr lIns="97900" tIns="48950" rIns="97900" bIns="48950" anchor="t" anchorCtr="0">
            <a:noAutofit/>
          </a:bodyPr>
          <a:lstStyle/>
          <a:p>
            <a:pPr marL="179502" marR="0" lvl="0" indent="-17950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Trebuchet MS"/>
              <a:buChar char="•"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Khronos is open sourcing specification sources, conformance tests, tools</a:t>
            </a:r>
          </a:p>
          <a:p>
            <a:pPr marL="489053" marR="0" lvl="1" indent="-196953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Times New Roman"/>
              <a:buChar char="-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Merge requests welcome from the community (subject to review by OpenCL working group)</a:t>
            </a:r>
          </a:p>
          <a:p>
            <a:pPr marL="179502" marR="0" lvl="0" indent="-179502" algn="l" rtl="0">
              <a:lnSpc>
                <a:spcPct val="105000"/>
              </a:lnSpc>
              <a:spcBef>
                <a:spcPts val="35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Trebuchet MS"/>
              <a:buChar char="•"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Deeper Community Enablement </a:t>
            </a:r>
          </a:p>
          <a:p>
            <a:pPr marL="489053" marR="0" lvl="1" indent="-196953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Times New Roman"/>
              <a:buChar char="-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Mix your own documentation!</a:t>
            </a:r>
          </a:p>
          <a:p>
            <a:pPr marL="489053" marR="0" lvl="1" indent="-196953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Times New Roman"/>
              <a:buChar char="-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Contribute and fix conformance tests </a:t>
            </a:r>
          </a:p>
          <a:p>
            <a:pPr marL="489053" marR="0" lvl="1" indent="-196953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Times New Roman"/>
              <a:buChar char="-"/>
            </a:pPr>
            <a:r>
              <a:rPr lang="en-US" sz="14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File bugs for 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specifications, headers, ICD etc.</a:t>
            </a:r>
          </a:p>
          <a:p>
            <a:pPr marL="489053" marR="0" lvl="1" indent="-196953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Times New Roman"/>
              <a:buChar char="-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Contribute new features (carefully)</a:t>
            </a:r>
          </a:p>
          <a:p>
            <a:pPr marL="179502" marR="0" lvl="0" indent="-179502" algn="l" rtl="0">
              <a:lnSpc>
                <a:spcPct val="105000"/>
              </a:lnSpc>
              <a:spcBef>
                <a:spcPts val="35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Trebuchet MS"/>
              <a:buNone/>
            </a:pPr>
            <a:endParaRPr lang="en-US" sz="1400" b="1" i="0" u="none" strike="noStrike" cap="none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9" name="Shape 319"/>
          <p:cNvSpPr txBox="1"/>
          <p:nvPr/>
        </p:nvSpPr>
        <p:spPr>
          <a:xfrm>
            <a:off x="4953000" y="4000500"/>
            <a:ext cx="2590800" cy="8235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Khronos builds and Ratifies Canonical Specification under Khronos IP Framework.  </a:t>
            </a:r>
            <a:b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 changes or re-hosting allowed </a:t>
            </a:r>
          </a:p>
        </p:txBody>
      </p:sp>
      <p:cxnSp>
        <p:nvCxnSpPr>
          <p:cNvPr id="320" name="Shape 320"/>
          <p:cNvCxnSpPr>
            <a:endCxn id="319" idx="0"/>
          </p:cNvCxnSpPr>
          <p:nvPr/>
        </p:nvCxnSpPr>
        <p:spPr>
          <a:xfrm flipH="1">
            <a:off x="6248400" y="3519300"/>
            <a:ext cx="1146600" cy="4812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321" name="Shape 321"/>
          <p:cNvSpPr txBox="1"/>
          <p:nvPr/>
        </p:nvSpPr>
        <p:spPr>
          <a:xfrm>
            <a:off x="7650993" y="4000500"/>
            <a:ext cx="2559806" cy="8235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Spec and Ref Language Source and derivative materials. </a:t>
            </a:r>
            <a:b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Re-mixable under CC-BY by the industry and community</a:t>
            </a:r>
          </a:p>
        </p:txBody>
      </p:sp>
      <p:cxnSp>
        <p:nvCxnSpPr>
          <p:cNvPr id="322" name="Shape 322"/>
          <p:cNvCxnSpPr>
            <a:endCxn id="321" idx="0"/>
          </p:cNvCxnSpPr>
          <p:nvPr/>
        </p:nvCxnSpPr>
        <p:spPr>
          <a:xfrm>
            <a:off x="7395196" y="3519300"/>
            <a:ext cx="1535700" cy="4812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323" name="Shape 323"/>
          <p:cNvSpPr txBox="1"/>
          <p:nvPr/>
        </p:nvSpPr>
        <p:spPr>
          <a:xfrm>
            <a:off x="5585016" y="876300"/>
            <a:ext cx="4633256" cy="8235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Source Materials for Specifications and Reference Documentation </a:t>
            </a:r>
            <a:r>
              <a:rPr lang="en-US" sz="120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CONTRIBUTED Under Khronos IP Framework</a:t>
            </a:r>
          </a:p>
          <a:p>
            <a:pPr marL="0" marR="0" lvl="0" indent="0" algn="ctr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(you won’t assert patents against conformant implementations, and license copyright for Khronos use)</a:t>
            </a:r>
          </a:p>
        </p:txBody>
      </p:sp>
      <p:cxnSp>
        <p:nvCxnSpPr>
          <p:cNvPr id="324" name="Shape 324"/>
          <p:cNvCxnSpPr>
            <a:stCxn id="323" idx="2"/>
          </p:cNvCxnSpPr>
          <p:nvPr/>
        </p:nvCxnSpPr>
        <p:spPr>
          <a:xfrm>
            <a:off x="7901644" y="1699858"/>
            <a:ext cx="0" cy="167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325" name="Shape 325"/>
          <p:cNvSpPr txBox="1"/>
          <p:nvPr/>
        </p:nvSpPr>
        <p:spPr>
          <a:xfrm>
            <a:off x="5655637" y="2511768"/>
            <a:ext cx="1565115" cy="6407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>
                <a:solidFill>
                  <a:srgbClr val="00B050"/>
                </a:solidFill>
                <a:latin typeface="Trebuchet MS"/>
                <a:ea typeface="Trebuchet MS"/>
                <a:cs typeface="Trebuchet MS"/>
                <a:sym typeface="Trebuchet MS"/>
              </a:rPr>
              <a:t>Contributions and Distribution under Apache 2.0</a:t>
            </a:r>
          </a:p>
        </p:txBody>
      </p:sp>
      <p:sp>
        <p:nvSpPr>
          <p:cNvPr id="326" name="Shape 326"/>
          <p:cNvSpPr/>
          <p:nvPr/>
        </p:nvSpPr>
        <p:spPr>
          <a:xfrm>
            <a:off x="6633103" y="2935799"/>
            <a:ext cx="1524000" cy="583602"/>
          </a:xfrm>
          <a:prstGeom prst="ellipse">
            <a:avLst/>
          </a:prstGeom>
          <a:solidFill>
            <a:srgbClr val="EFFFEF"/>
          </a:solidFill>
          <a:ln w="25400" cap="flat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1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Spec Build </a:t>
            </a:r>
            <a:br>
              <a:rPr lang="en-US" sz="11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1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System and Scripts</a:t>
            </a:r>
          </a:p>
        </p:txBody>
      </p:sp>
      <p:sp>
        <p:nvSpPr>
          <p:cNvPr id="327" name="Shape 327"/>
          <p:cNvSpPr/>
          <p:nvPr/>
        </p:nvSpPr>
        <p:spPr>
          <a:xfrm>
            <a:off x="7139643" y="1866900"/>
            <a:ext cx="1524000" cy="583602"/>
          </a:xfrm>
          <a:prstGeom prst="ellipse">
            <a:avLst/>
          </a:prstGeom>
          <a:solidFill>
            <a:srgbClr val="FFEFEF"/>
          </a:solidFill>
          <a:ln w="254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1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Spec and </a:t>
            </a:r>
            <a:br>
              <a:rPr lang="en-US" sz="11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1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Ref Language Source</a:t>
            </a:r>
          </a:p>
        </p:txBody>
      </p:sp>
      <p:cxnSp>
        <p:nvCxnSpPr>
          <p:cNvPr id="328" name="Shape 328"/>
          <p:cNvCxnSpPr>
            <a:stCxn id="327" idx="4"/>
            <a:endCxn id="326" idx="0"/>
          </p:cNvCxnSpPr>
          <p:nvPr/>
        </p:nvCxnSpPr>
        <p:spPr>
          <a:xfrm flipH="1">
            <a:off x="7395243" y="2450502"/>
            <a:ext cx="506400" cy="4854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329" name="Shape 329"/>
          <p:cNvSpPr txBox="1"/>
          <p:nvPr/>
        </p:nvSpPr>
        <p:spPr>
          <a:xfrm>
            <a:off x="8399532" y="2117580"/>
            <a:ext cx="1460312" cy="457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Redistribution under CC-BY 4.0</a:t>
            </a:r>
          </a:p>
        </p:txBody>
      </p:sp>
      <p:cxnSp>
        <p:nvCxnSpPr>
          <p:cNvPr id="330" name="Shape 330"/>
          <p:cNvCxnSpPr>
            <a:stCxn id="327" idx="4"/>
            <a:endCxn id="321" idx="0"/>
          </p:cNvCxnSpPr>
          <p:nvPr/>
        </p:nvCxnSpPr>
        <p:spPr>
          <a:xfrm>
            <a:off x="7901643" y="2450502"/>
            <a:ext cx="1029300" cy="1550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331" name="Shape 331"/>
          <p:cNvSpPr/>
          <p:nvPr/>
        </p:nvSpPr>
        <p:spPr>
          <a:xfrm>
            <a:off x="1908372" y="3569296"/>
            <a:ext cx="1524000" cy="583602"/>
          </a:xfrm>
          <a:prstGeom prst="ellipse">
            <a:avLst/>
          </a:prstGeom>
          <a:solidFill>
            <a:srgbClr val="EFFFEF"/>
          </a:solidFill>
          <a:ln w="25400" cap="flat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1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Conformance Test Suite Source</a:t>
            </a:r>
          </a:p>
        </p:txBody>
      </p:sp>
      <p:sp>
        <p:nvSpPr>
          <p:cNvPr id="332" name="Shape 332"/>
          <p:cNvSpPr txBox="1"/>
          <p:nvPr/>
        </p:nvSpPr>
        <p:spPr>
          <a:xfrm>
            <a:off x="8142375" y="5202705"/>
            <a:ext cx="1577043" cy="640753"/>
          </a:xfrm>
          <a:prstGeom prst="rect">
            <a:avLst/>
          </a:prstGeom>
          <a:solidFill>
            <a:srgbClr val="EAEAFA"/>
          </a:solidFill>
          <a:ln w="12700" cap="flat" cmpd="sng">
            <a:solidFill>
              <a:schemeClr val="accent6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>
                <a:solidFill>
                  <a:schemeClr val="accent6"/>
                </a:solidFill>
                <a:latin typeface="Trebuchet MS"/>
                <a:ea typeface="Trebuchet MS"/>
                <a:cs typeface="Trebuchet MS"/>
                <a:sym typeface="Trebuchet MS"/>
              </a:rPr>
              <a:t>Community built documentation and tools</a:t>
            </a:r>
          </a:p>
        </p:txBody>
      </p:sp>
      <p:cxnSp>
        <p:nvCxnSpPr>
          <p:cNvPr id="333" name="Shape 333"/>
          <p:cNvCxnSpPr>
            <a:stCxn id="321" idx="2"/>
            <a:endCxn id="332" idx="0"/>
          </p:cNvCxnSpPr>
          <p:nvPr/>
        </p:nvCxnSpPr>
        <p:spPr>
          <a:xfrm>
            <a:off x="8930896" y="4824058"/>
            <a:ext cx="0" cy="378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pic>
        <p:nvPicPr>
          <p:cNvPr id="334" name="Shape 334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24044" y="5013621"/>
            <a:ext cx="641440" cy="101891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pic>
      <p:cxnSp>
        <p:nvCxnSpPr>
          <p:cNvPr id="335" name="Shape 335"/>
          <p:cNvCxnSpPr/>
          <p:nvPr/>
        </p:nvCxnSpPr>
        <p:spPr>
          <a:xfrm flipH="1">
            <a:off x="6246582" y="4824058"/>
            <a:ext cx="3634" cy="178504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336" name="Shape 336"/>
          <p:cNvSpPr txBox="1"/>
          <p:nvPr/>
        </p:nvSpPr>
        <p:spPr>
          <a:xfrm>
            <a:off x="3174042" y="3236889"/>
            <a:ext cx="1565115" cy="6407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>
                <a:solidFill>
                  <a:srgbClr val="00B050"/>
                </a:solidFill>
                <a:latin typeface="Trebuchet MS"/>
                <a:ea typeface="Trebuchet MS"/>
                <a:cs typeface="Trebuchet MS"/>
                <a:sym typeface="Trebuchet MS"/>
              </a:rPr>
              <a:t>Contributions and Distribution under Apache 2.0</a:t>
            </a:r>
          </a:p>
        </p:txBody>
      </p:sp>
      <p:sp>
        <p:nvSpPr>
          <p:cNvPr id="337" name="Shape 337"/>
          <p:cNvSpPr txBox="1"/>
          <p:nvPr/>
        </p:nvSpPr>
        <p:spPr>
          <a:xfrm>
            <a:off x="793020" y="5202705"/>
            <a:ext cx="1689566" cy="640753"/>
          </a:xfrm>
          <a:prstGeom prst="rect">
            <a:avLst/>
          </a:prstGeom>
          <a:solidFill>
            <a:srgbClr val="EAEAFA"/>
          </a:solidFill>
          <a:ln w="12700" cap="flat" cmpd="sng">
            <a:solidFill>
              <a:schemeClr val="accent6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>
                <a:solidFill>
                  <a:schemeClr val="accent6"/>
                </a:solidFill>
                <a:latin typeface="Trebuchet MS"/>
                <a:ea typeface="Trebuchet MS"/>
                <a:cs typeface="Trebuchet MS"/>
                <a:sym typeface="Trebuchet MS"/>
              </a:rPr>
              <a:t>Anyone can test any implementation at any time </a:t>
            </a:r>
          </a:p>
        </p:txBody>
      </p:sp>
      <p:sp>
        <p:nvSpPr>
          <p:cNvPr id="338" name="Shape 338"/>
          <p:cNvSpPr txBox="1"/>
          <p:nvPr/>
        </p:nvSpPr>
        <p:spPr>
          <a:xfrm>
            <a:off x="3226401" y="4501300"/>
            <a:ext cx="1460400" cy="457800"/>
          </a:xfrm>
          <a:prstGeom prst="rect">
            <a:avLst/>
          </a:prstGeom>
          <a:solidFill>
            <a:srgbClr val="FEF1D2"/>
          </a:solidFill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Khronos Adopters Program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2705791" y="5202705"/>
            <a:ext cx="2501699" cy="64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Conformant Implementations can use trademark and are covered by Khronos IP Framework</a:t>
            </a:r>
          </a:p>
        </p:txBody>
      </p:sp>
      <p:cxnSp>
        <p:nvCxnSpPr>
          <p:cNvPr id="340" name="Shape 340"/>
          <p:cNvCxnSpPr>
            <a:stCxn id="334" idx="1"/>
            <a:endCxn id="338" idx="3"/>
          </p:cNvCxnSpPr>
          <p:nvPr/>
        </p:nvCxnSpPr>
        <p:spPr>
          <a:xfrm rot="10800000">
            <a:off x="4686844" y="4730181"/>
            <a:ext cx="1237200" cy="792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341" name="Shape 341"/>
          <p:cNvCxnSpPr>
            <a:stCxn id="338" idx="2"/>
            <a:endCxn id="339" idx="0"/>
          </p:cNvCxnSpPr>
          <p:nvPr/>
        </p:nvCxnSpPr>
        <p:spPr>
          <a:xfrm>
            <a:off x="3956601" y="4959100"/>
            <a:ext cx="0" cy="243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342" name="Shape 342"/>
          <p:cNvCxnSpPr>
            <a:stCxn id="331" idx="4"/>
            <a:endCxn id="338" idx="0"/>
          </p:cNvCxnSpPr>
          <p:nvPr/>
        </p:nvCxnSpPr>
        <p:spPr>
          <a:xfrm>
            <a:off x="2670372" y="4152899"/>
            <a:ext cx="1286100" cy="348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343" name="Shape 343"/>
          <p:cNvCxnSpPr>
            <a:stCxn id="331" idx="4"/>
            <a:endCxn id="337" idx="0"/>
          </p:cNvCxnSpPr>
          <p:nvPr/>
        </p:nvCxnSpPr>
        <p:spPr>
          <a:xfrm flipH="1">
            <a:off x="1637772" y="4152899"/>
            <a:ext cx="1032600" cy="1049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pic>
        <p:nvPicPr>
          <p:cNvPr id="344" name="Shape 344" descr="OpenCL_Logo_RGB.jpg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7200" y="5634425"/>
            <a:ext cx="396300" cy="420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6000044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Growing OpenCL Adoption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199" y="800100"/>
            <a:ext cx="5156199" cy="5029200"/>
          </a:xfrm>
        </p:spPr>
        <p:txBody>
          <a:bodyPr/>
          <a:lstStyle/>
          <a:p>
            <a:r>
              <a:rPr lang="en-US" sz="1600" dirty="0"/>
              <a:t>100s of applications using OpenCL acceleration</a:t>
            </a:r>
          </a:p>
          <a:p>
            <a:pPr lvl="1"/>
            <a:r>
              <a:rPr lang="en-US" sz="1600" dirty="0"/>
              <a:t>Rendering, visualization, video editing, simulation, image processing</a:t>
            </a:r>
          </a:p>
          <a:p>
            <a:r>
              <a:rPr lang="en-US" sz="1600" dirty="0"/>
              <a:t>Almost 6,000 GitHub repositories using OpenCL</a:t>
            </a:r>
          </a:p>
          <a:p>
            <a:pPr lvl="1"/>
            <a:r>
              <a:rPr lang="en-US" sz="1600" dirty="0"/>
              <a:t>Tools, applications, libraries, languages</a:t>
            </a:r>
          </a:p>
          <a:p>
            <a:pPr lvl="1"/>
            <a:r>
              <a:rPr lang="en-US" sz="1600" dirty="0"/>
              <a:t>Up from 4310 one year ago</a:t>
            </a:r>
          </a:p>
          <a:p>
            <a:r>
              <a:rPr lang="en-US" sz="1600" dirty="0"/>
              <a:t>Khronos Resource Hub</a:t>
            </a:r>
          </a:p>
        </p:txBody>
      </p:sp>
      <p:sp>
        <p:nvSpPr>
          <p:cNvPr id="2" name="AutoShape 4" descr="data:image/jpeg;base64,/9j/4AAQSkZJRgABAQAAAQABAAD/2wCEAAkGBhQGERQUEBETExQWGB0YGBcYFBscHxwWGx4XGBsdGBsjJyYfGCIvHRwcHzEgLycqLC8vIR4xNTAqNSYrLCkBCQoKDQwNGQ4PGTUkHSQ1MzU1My81NTU1NTU1MzU2NTU1Ni81LzQ1MTUwMjUtKjUyNDQsNSwsNCw1NSw0NjUvLP/AABEIAGYAZgMBIgACEQEDEQH/xAAcAAEAAgMBAQEAAAAAAAAAAAAABQcDBAYCCAH/xABAEAABAwIFAAYIAQgLAAAAAAABAAIDBBEFBhIhMQcTIjJBURQVU2FxkZLR4hYXQlRysbLBJTNDUmJkc3SBk6H/xAAYAQEBAQEBAAAAAAAAAAAAAAAAAwUEAv/EACkRAAICAQMCBgEFAAAAAAAAAAABAgMRBCExEmEFExRBUbHBFSIjMoH/2gAMAwEAAhEDEQA/ALxREQBERAEREAREQBERAEREAREQBEWpV4tDh5AlmijJ3AfI1pt/yUBtotWjxWHESRDNFIRzoe11vjYmywy5hpoCWuqYGuGxBmYCD7xfZASCLXOIRtj60yxiPnXrGm3He45X7T10dWzXHIx7N+01wI253GyAzotKLG4J2ue2ohc1ltThI0ht+NRvYL0MXhMTpRNEYm954e0tFubuvZAbaLXq8QioAHSyxxg8F7w0H4ErzR4rDiJIhmikI50Pa63xsTZAbSLQmzBTU7i19TA1w5BlYCPiCdls0tYyubqiex7fNrg4fMbIDMiIgC+Y80TxNxas9Y+kaesfbqizXz2O/tp02/8AF9OKmMzU2OV1VMW4fTzRh7hE58NM49UCdO7nauLcoCMwKqoqHDcSlw2aqbMIWtc2bQHNYXgamFgF+SL32WPIXRtBmvD5KqWWZr2ukADCy3YaCL3aTyfNb+T+iWsfTYh6UGU8lTH1cbOybHWJbnSSGtu0NAF9r7bBaOCYLmHK0D6anpW9UXOJ3gdcuABsS8G23kgIjK1a6TBsVYXHQ0QODb7BzpLEgeF7D5BWH0VTiPAZnOIaAZ7kmw48SoDL/RXW4fhGIMexoqKgRiOHW29onajd19NzvYX8Od1DYZ0YYxiUIpZgaelYXSaS+Mhzzv3WuOs3AAuQAgMGS33wfGP2IP4nLzkXKdZnhjYmyGOijkLnOPd6w6b6W/putb3DzF1OZV6PsQoMMxSGWlc2WdsIibrjOotc4usQ6wsPMhd70PZfqMt0Biq4jFJ1z3aS5p7JDLG7SR4HxQFd5vo/ymzEKSaR/V6mRtsRdreqD+zcEC53O3iu0qMix9HVBiE1JNMXup3C7i3s2BILdLRY7qCz7kPEafFvWGHRtmJLXAXZdj2sEZ1BxAcLbg38fcprBKTGM0U9dT4pG2ESwFkTrR991xvocTbhAVBhzKFtI+SpfO6p1lscMRaAW2aQ57nNNhqJHmbcK3Og/LVTgsM0tQ10TJtJjjdsbC/bLf0b3A89vgq9wfo8xnLU/WRUDHvb3XOMLwD/AHmBzhY++1/gri6O6nE6mOb1tGI3hw6uwjF22N+4T4oDr0REAUDnaqdSUjixxadTRcGxsTvup5ReY2wOgPpRtFqFzc8+HG/KrQ0rItrO5z6qLlROKeMp7nEZdwiozAHOFQ9jGm2ovcbnmwF16rsEqYKlsEc75HOZrvrcABcjfc+S63A20raaT0ZxMN3ajd3Okaud+FD5ZNP6e70RxdH1G5Jce1r372/Flq+qk5TklsvbH2YHoK1CuDllye7UvpfHcw/kXV/rQ+t6jqPBKuqnfAZnMexuo3kcQQbAWtzys9LWyHGC0vfp61wtqNraXeHC6WA/0nJ/t2/xlJX2w2eHtngQ0lFrTjlYl0vfnY5KXBqunZM98r2sivvrd2yDbsjm3vW3Q5UrKxgcZyy4uA6R97e+3C1c55ukqZX07exG12l3m4g+PkPcp3PAlkjp20+vW51rMJBPZ8bL27bcQTwurtwsEo6fT5sceqShj35bZD4vl6qweJ0r6kuDbXAe++5A/mstFlOsq2BxnLLi4Bkfe3vtwpXMED6LCtMpu9ojDje++tvj4qUxehbVxxulmdFHH2naXFtxa1ifAKPq59K45azj4wdP6fX5j2e0U8Z+W879sHGY3gtVgLBI6dzm3tdsjtj4XBVhYbKZomEm5LQT8lXObM2jE2CCnY4RNI7RBu63Fh4D47lWHhH9RH+yP3BS1bm64Oxb7/g6PDlVG+xVNuOF3334NxERZpthct0lG1A8/wCNn711K8SxCYEOAIPIIuF7rn0TUvgldX5lcofKKiwjOjcGoHwtGqWRz+eGtc1rbnzPOyhsCzG/AJRJGQTaxB4LfIq6/UcHsY/ob9k9Rwexj+hv2XetZBZ/ZzzuZT8NsfT/ACf142OC/O8f1Vt/9X8KiKDpDfTVUlRIxshe3RpDtIaAQRbYq1PUcHsY/ob9k9Rwexj+hv2U1qKUmlXz3LS0mpk03bx2KNxPFvWU0ktg3W4ute9r+9d7gGf6jF2iGGlEkwFteqzQONT9tvnv4LtfUcHsY/ob9lkiwyOn7jGtvzpFvnZerdXCyKThxweKPD7KpuSs552OVz1XegYf1U8rXTv08WGohwc4geA25+CgKDpYfTRtZJCyQtAGrXpvbzFjurHlwiKY3dGxx8y0E/Mrz6jg9jH9DfspQurUOmUc+5ezS3OzrhPG2OM/ZwX53v8AKt/7fwqwsNk62JjrWuAbeV91iGCQD+xj+hv2W61ugWClbOuWOiOC9FdsM+ZPq/zB+oiKJ0hERAEREAREQBERAEREAREQBERAEREAREQBERAEREAREQBERAEREB//2Q=="/>
          <p:cNvSpPr>
            <a:spLocks noChangeAspect="1" noChangeArrowheads="1"/>
          </p:cNvSpPr>
          <p:nvPr/>
        </p:nvSpPr>
        <p:spPr bwMode="auto">
          <a:xfrm>
            <a:off x="1510582" y="-558164"/>
            <a:ext cx="874623" cy="116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2305" tIns="41153" rIns="82305" bIns="41153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4" descr="http://t1.gstatic.com/images?q=tbn:ANd9GcRQFwofvDRgM52h12prRVOvh6bnFJ7ypseNQSg95HXBPJTS1A4P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9383" y="2906440"/>
            <a:ext cx="656809" cy="87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[adobe.logo.2clr.lg+copy]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292" y="707200"/>
            <a:ext cx="575989" cy="73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portablecl.org/pocl-80x60.pn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139" y="2922447"/>
            <a:ext cx="762000" cy="57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 bwMode="auto">
          <a:xfrm>
            <a:off x="990600" y="2720476"/>
            <a:ext cx="5176417" cy="25994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  <a:hlinkClick r:id="rId8"/>
              </a:rPr>
              <a:t>https://www.khronos.org/opencl/resources/opencl-applications-using-opencl</a:t>
            </a:r>
            <a:r>
              <a:rPr lang="en-US" sz="1100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 </a:t>
            </a:r>
          </a:p>
        </p:txBody>
      </p:sp>
      <p:pic>
        <p:nvPicPr>
          <p:cNvPr id="1029" name="Picture 5" descr="Wolfram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471" y="1292812"/>
            <a:ext cx="1593028" cy="219914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29" name="Picture 28" descr="dassault-logo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451" y="635058"/>
            <a:ext cx="1426657" cy="406798"/>
          </a:xfrm>
          <a:prstGeom prst="rect">
            <a:avLst/>
          </a:prstGeom>
        </p:spPr>
      </p:pic>
      <p:pic>
        <p:nvPicPr>
          <p:cNvPr id="30" name="Picture 29" descr="sony_logo_blue_RGB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288" y="1647277"/>
            <a:ext cx="1461230" cy="52506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42105" y="633143"/>
            <a:ext cx="685290" cy="685290"/>
          </a:xfrm>
          <a:prstGeom prst="rect">
            <a:avLst/>
          </a:prstGeom>
        </p:spPr>
      </p:pic>
      <p:pic>
        <p:nvPicPr>
          <p:cNvPr id="5122" name="Picture 2" descr="Blackmagic Design logo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5029199"/>
            <a:ext cx="1428750" cy="49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 descr="Main menu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6" descr="Main menu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9005" y="3368929"/>
            <a:ext cx="1786654" cy="26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9" descr="Image result for blender 3d logo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142" y="2240886"/>
            <a:ext cx="1845814" cy="53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OpenCV_Logo_with_text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111" y="2432760"/>
            <a:ext cx="688177" cy="847606"/>
          </a:xfrm>
          <a:prstGeom prst="rect">
            <a:avLst/>
          </a:prstGeom>
          <a:noFill/>
        </p:spPr>
      </p:pic>
      <p:pic>
        <p:nvPicPr>
          <p:cNvPr id="5131" name="Picture 11" descr="Image result for otoy logo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310" y="1583605"/>
            <a:ext cx="1065414" cy="106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tc">
            <a:extLst>
              <a:ext uri="{FF2B5EF4-FFF2-40B4-BE49-F238E27FC236}">
                <a16:creationId xmlns:a16="http://schemas.microsoft.com/office/drawing/2014/main" id="{B27993EE-7B82-4133-BE33-D3CB3C936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817" y="4475651"/>
            <a:ext cx="1244350" cy="48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autodesk">
            <a:extLst>
              <a:ext uri="{FF2B5EF4-FFF2-40B4-BE49-F238E27FC236}">
                <a16:creationId xmlns:a16="http://schemas.microsoft.com/office/drawing/2014/main" id="{FFA9CD05-1664-4237-BD83-96C30DFF5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12964" r="1158" b="16666"/>
          <a:stretch/>
        </p:blipFill>
        <p:spPr bwMode="auto">
          <a:xfrm>
            <a:off x="9625898" y="3887746"/>
            <a:ext cx="925049" cy="69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sidefx">
            <a:extLst>
              <a:ext uri="{FF2B5EF4-FFF2-40B4-BE49-F238E27FC236}">
                <a16:creationId xmlns:a16="http://schemas.microsoft.com/office/drawing/2014/main" id="{B7CD5BC7-AE79-4521-BD6C-C77042D37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6" y="3897185"/>
            <a:ext cx="1519031" cy="32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05EC98-101B-4A15-85C8-2B90760E577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01920" y="3349073"/>
            <a:ext cx="4038600" cy="2323639"/>
          </a:xfrm>
          <a:prstGeom prst="rect">
            <a:avLst/>
          </a:prstGeom>
        </p:spPr>
      </p:pic>
      <p:pic>
        <p:nvPicPr>
          <p:cNvPr id="1040" name="Picture 16" descr="Image result for arcsoft logo">
            <a:extLst>
              <a:ext uri="{FF2B5EF4-FFF2-40B4-BE49-F238E27FC236}">
                <a16:creationId xmlns:a16="http://schemas.microsoft.com/office/drawing/2014/main" id="{BE3B1D45-68A5-476A-B706-04E6A76D5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453" y="4972518"/>
            <a:ext cx="1495425" cy="51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9DBB58-1E89-4186-91ED-7811DB6A129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004375" y="3314700"/>
            <a:ext cx="1519031" cy="2223180"/>
          </a:xfrm>
          <a:prstGeom prst="rect">
            <a:avLst/>
          </a:prstGeom>
        </p:spPr>
      </p:pic>
      <p:pic>
        <p:nvPicPr>
          <p:cNvPr id="1044" name="Picture 20" descr="CyberLink">
            <a:extLst>
              <a:ext uri="{FF2B5EF4-FFF2-40B4-BE49-F238E27FC236}">
                <a16:creationId xmlns:a16="http://schemas.microsoft.com/office/drawing/2014/main" id="{A4F6F9D0-5A71-4DC7-9C54-A34E67851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476" y="1772689"/>
            <a:ext cx="1238250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600029"/>
      </p:ext>
    </p:extLst>
  </p:cSld>
  <p:clrMapOvr>
    <a:masterClrMapping/>
  </p:clrMapOvr>
  <p:transition spd="slow">
    <p:strips dir="r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OpenCL as Language/Library Backend</a:t>
            </a:r>
          </a:p>
        </p:txBody>
      </p:sp>
      <p:pic>
        <p:nvPicPr>
          <p:cNvPr id="45" name="Picture 13" descr="OpenCL_Logo_RG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458" y="4250104"/>
            <a:ext cx="1219200" cy="1294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" name="TextBox 50"/>
          <p:cNvSpPr txBox="1"/>
          <p:nvPr/>
        </p:nvSpPr>
        <p:spPr bwMode="auto">
          <a:xfrm>
            <a:off x="914400" y="2158290"/>
            <a:ext cx="1117597" cy="82355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C++ based Neural network framework</a:t>
            </a:r>
          </a:p>
        </p:txBody>
      </p:sp>
      <p:cxnSp>
        <p:nvCxnSpPr>
          <p:cNvPr id="26" name="Curved Connector 25"/>
          <p:cNvCxnSpPr>
            <a:stCxn id="16" idx="2"/>
            <a:endCxn id="45" idx="0"/>
          </p:cNvCxnSpPr>
          <p:nvPr/>
        </p:nvCxnSpPr>
        <p:spPr bwMode="auto">
          <a:xfrm rot="16200000" flipH="1">
            <a:off x="4699610" y="3266655"/>
            <a:ext cx="1268255" cy="698641"/>
          </a:xfrm>
          <a:prstGeom prst="curvedConnector3">
            <a:avLst>
              <a:gd name="adj1" fmla="val 50000"/>
            </a:avLst>
          </a:prstGeom>
          <a:solidFill>
            <a:srgbClr val="E66714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8" name="Curved Connector 57"/>
          <p:cNvCxnSpPr>
            <a:stCxn id="51" idx="2"/>
            <a:endCxn id="45" idx="0"/>
          </p:cNvCxnSpPr>
          <p:nvPr/>
        </p:nvCxnSpPr>
        <p:spPr bwMode="auto">
          <a:xfrm rot="16200000" flipH="1">
            <a:off x="2944001" y="1511046"/>
            <a:ext cx="1268255" cy="4209859"/>
          </a:xfrm>
          <a:prstGeom prst="curvedConnector3">
            <a:avLst>
              <a:gd name="adj1" fmla="val 50000"/>
            </a:avLst>
          </a:prstGeom>
          <a:solidFill>
            <a:srgbClr val="E66714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0" name="Curved Connector 59"/>
          <p:cNvCxnSpPr>
            <a:stCxn id="38" idx="2"/>
            <a:endCxn id="45" idx="0"/>
          </p:cNvCxnSpPr>
          <p:nvPr/>
        </p:nvCxnSpPr>
        <p:spPr bwMode="auto">
          <a:xfrm rot="5400000">
            <a:off x="5851856" y="2813051"/>
            <a:ext cx="1268255" cy="1605850"/>
          </a:xfrm>
          <a:prstGeom prst="curvedConnector3">
            <a:avLst>
              <a:gd name="adj1" fmla="val 50000"/>
            </a:avLst>
          </a:prstGeom>
          <a:solidFill>
            <a:srgbClr val="E66714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6" name="Curved Connector 65"/>
          <p:cNvCxnSpPr>
            <a:stCxn id="17" idx="2"/>
            <a:endCxn id="45" idx="0"/>
          </p:cNvCxnSpPr>
          <p:nvPr/>
        </p:nvCxnSpPr>
        <p:spPr bwMode="auto">
          <a:xfrm rot="5400000">
            <a:off x="5312510" y="3370916"/>
            <a:ext cx="1249736" cy="508640"/>
          </a:xfrm>
          <a:prstGeom prst="curvedConnector3">
            <a:avLst>
              <a:gd name="adj1" fmla="val 50000"/>
            </a:avLst>
          </a:prstGeom>
          <a:solidFill>
            <a:srgbClr val="E66714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TextBox 32"/>
          <p:cNvSpPr txBox="1"/>
          <p:nvPr/>
        </p:nvSpPr>
        <p:spPr bwMode="auto">
          <a:xfrm>
            <a:off x="3199288" y="2158290"/>
            <a:ext cx="1248312" cy="82355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Accelerated computing library in open source</a:t>
            </a:r>
          </a:p>
        </p:txBody>
      </p:sp>
      <p:cxnSp>
        <p:nvCxnSpPr>
          <p:cNvPr id="43" name="Curved Connector 42"/>
          <p:cNvCxnSpPr>
            <a:stCxn id="33" idx="2"/>
            <a:endCxn id="45" idx="0"/>
          </p:cNvCxnSpPr>
          <p:nvPr/>
        </p:nvCxnSpPr>
        <p:spPr bwMode="auto">
          <a:xfrm rot="16200000" flipH="1">
            <a:off x="4119124" y="2686169"/>
            <a:ext cx="1268255" cy="1859614"/>
          </a:xfrm>
          <a:prstGeom prst="curvedConnector3">
            <a:avLst>
              <a:gd name="adj1" fmla="val 50000"/>
            </a:avLst>
          </a:prstGeom>
          <a:solidFill>
            <a:srgbClr val="E66714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6" name="Curved Connector 45"/>
          <p:cNvCxnSpPr>
            <a:stCxn id="8" idx="2"/>
            <a:endCxn id="45" idx="0"/>
          </p:cNvCxnSpPr>
          <p:nvPr/>
        </p:nvCxnSpPr>
        <p:spPr bwMode="auto">
          <a:xfrm rot="5400000">
            <a:off x="6981369" y="1683538"/>
            <a:ext cx="1268255" cy="3864876"/>
          </a:xfrm>
          <a:prstGeom prst="curvedConnector3">
            <a:avLst>
              <a:gd name="adj1" fmla="val 50000"/>
            </a:avLst>
          </a:prstGeom>
          <a:solidFill>
            <a:srgbClr val="E66714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Curved Connector 46"/>
          <p:cNvCxnSpPr>
            <a:stCxn id="48" idx="2"/>
            <a:endCxn id="45" idx="0"/>
          </p:cNvCxnSpPr>
          <p:nvPr/>
        </p:nvCxnSpPr>
        <p:spPr bwMode="auto">
          <a:xfrm rot="5400000">
            <a:off x="6400299" y="2264608"/>
            <a:ext cx="1268255" cy="2702736"/>
          </a:xfrm>
          <a:prstGeom prst="curvedConnector3">
            <a:avLst>
              <a:gd name="adj1" fmla="val 50000"/>
            </a:avLst>
          </a:prstGeom>
          <a:solidFill>
            <a:srgbClr val="E66714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8194" name="Picture 2" descr="https://developer.nvidia.com/sites/default/files/akamai/cuda/images/OpenACCLogo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740" y="1567531"/>
            <a:ext cx="1114108" cy="382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 bwMode="auto">
          <a:xfrm>
            <a:off x="7824355" y="2158290"/>
            <a:ext cx="1122878" cy="82355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Compiler directives for Fortran,</a:t>
            </a:r>
            <a:br>
              <a:rPr lang="en-US" sz="12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C and C++</a:t>
            </a:r>
          </a:p>
        </p:txBody>
      </p:sp>
      <p:sp>
        <p:nvSpPr>
          <p:cNvPr id="17" name="TextBox 16"/>
          <p:cNvSpPr txBox="1"/>
          <p:nvPr/>
        </p:nvSpPr>
        <p:spPr bwMode="auto">
          <a:xfrm>
            <a:off x="5502214" y="2158290"/>
            <a:ext cx="1378967" cy="84207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Java language extensions </a:t>
            </a:r>
            <a:br>
              <a:rPr lang="en-US" sz="12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for </a:t>
            </a:r>
            <a:br>
              <a:rPr lang="en-US" sz="12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parallelism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648" y="1593666"/>
            <a:ext cx="1054571" cy="32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TextBox 52"/>
          <p:cNvSpPr txBox="1"/>
          <p:nvPr/>
        </p:nvSpPr>
        <p:spPr bwMode="auto">
          <a:xfrm>
            <a:off x="2015777" y="2158290"/>
            <a:ext cx="1278312" cy="100636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Language for </a:t>
            </a:r>
            <a:br>
              <a:rPr lang="en-US" sz="12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image </a:t>
            </a:r>
            <a:br>
              <a:rPr lang="en-US" sz="12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processing and computational photography</a:t>
            </a:r>
          </a:p>
        </p:txBody>
      </p:sp>
      <p:cxnSp>
        <p:nvCxnSpPr>
          <p:cNvPr id="59" name="Curved Connector 58"/>
          <p:cNvCxnSpPr>
            <a:stCxn id="53" idx="2"/>
            <a:endCxn id="45" idx="0"/>
          </p:cNvCxnSpPr>
          <p:nvPr/>
        </p:nvCxnSpPr>
        <p:spPr bwMode="auto">
          <a:xfrm rot="16200000" flipH="1">
            <a:off x="3626271" y="2193317"/>
            <a:ext cx="1085448" cy="3028125"/>
          </a:xfrm>
          <a:prstGeom prst="curvedConnector3">
            <a:avLst>
              <a:gd name="adj1" fmla="val 50000"/>
            </a:avLst>
          </a:prstGeom>
          <a:solidFill>
            <a:srgbClr val="E66714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6146" name="Picture 2" descr="https://lh3.googleusercontent.com/-C3mfCcreZOQ/UGs6nUVWbeI/AAAAAAAAAAs/t8A1aH4lIGc/s1600/aparapi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744" y="1460799"/>
            <a:ext cx="1015909" cy="59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 bwMode="auto">
          <a:xfrm>
            <a:off x="4431637" y="2158290"/>
            <a:ext cx="1105560" cy="82355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Single </a:t>
            </a:r>
            <a:br>
              <a:rPr lang="en-US" sz="12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Source C++ Programming for OpenCL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6671579" y="4316226"/>
            <a:ext cx="3782371" cy="1067472"/>
          </a:xfrm>
          <a:prstGeom prst="rect">
            <a:avLst/>
          </a:prstGeom>
          <a:noFill/>
          <a:ln w="28575" algn="ctr">
            <a:solidFill>
              <a:srgbClr val="A20000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tx2"/>
                </a:solidFill>
                <a:latin typeface="Trebuchet MS" pitchFamily="34" charset="0"/>
                <a:cs typeface="Tahoma" pitchFamily="34" charset="0"/>
              </a:defRPr>
            </a:lvl1pPr>
          </a:lstStyle>
          <a:p>
            <a:r>
              <a:rPr lang="en-US" dirty="0"/>
              <a:t>Hundreds of  languages, frameworks and projects using OpenCL to access </a:t>
            </a:r>
            <a:r>
              <a:rPr lang="en-US" dirty="0">
                <a:solidFill>
                  <a:srgbClr val="000000"/>
                </a:solidFill>
                <a:ea typeface="Tahoma" pitchFamily="34" charset="0"/>
                <a:cs typeface="Raavi" pitchFamily="34" charset="0"/>
              </a:rPr>
              <a:t>vendor-optimized,  heterogeneous compute runtimes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493" y="1459524"/>
            <a:ext cx="1315840" cy="598109"/>
          </a:xfrm>
          <a:prstGeom prst="rect">
            <a:avLst/>
          </a:prstGeom>
        </p:spPr>
      </p:pic>
      <p:pic>
        <p:nvPicPr>
          <p:cNvPr id="34" name="Picture 6" descr="Image result for caffe logo neural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391" y="1620434"/>
            <a:ext cx="886344" cy="27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OpenCV_Logo_with_text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305" y="1409700"/>
            <a:ext cx="533400" cy="656972"/>
          </a:xfrm>
          <a:prstGeom prst="rect">
            <a:avLst/>
          </a:prstGeom>
          <a:noFill/>
        </p:spPr>
      </p:pic>
      <p:pic>
        <p:nvPicPr>
          <p:cNvPr id="36" name="Picture 2" descr="Image result for tensorflow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895" y="1448262"/>
            <a:ext cx="722079" cy="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 bwMode="auto">
          <a:xfrm>
            <a:off x="6730109" y="2158290"/>
            <a:ext cx="1117597" cy="82355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Vision processing open source project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8892226" y="2158290"/>
            <a:ext cx="1311415" cy="82355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Open source software library for machine learning (beta)</a:t>
            </a:r>
          </a:p>
        </p:txBody>
      </p:sp>
      <p:pic>
        <p:nvPicPr>
          <p:cNvPr id="6" name="Picture 2" descr="Image result for arrayfire logos">
            <a:extLst>
              <a:ext uri="{FF2B5EF4-FFF2-40B4-BE49-F238E27FC236}">
                <a16:creationId xmlns:a16="http://schemas.microsoft.com/office/drawing/2014/main" id="{BA4548C3-B735-4DB2-871B-38ACAD535C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44" r="26358"/>
          <a:stretch/>
        </p:blipFill>
        <p:spPr bwMode="auto">
          <a:xfrm>
            <a:off x="3477871" y="1216800"/>
            <a:ext cx="754006" cy="894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862000"/>
      </p:ext>
    </p:extLst>
  </p:cSld>
  <p:clrMapOvr>
    <a:masterClrMapping/>
  </p:clrMapOvr>
  <p:transition spd="slow">
    <p:strips dir="r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Oval 107"/>
          <p:cNvSpPr/>
          <p:nvPr/>
        </p:nvSpPr>
        <p:spPr bwMode="auto">
          <a:xfrm>
            <a:off x="2357013" y="750933"/>
            <a:ext cx="2214987" cy="1978043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oval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8750" algn="l"/>
                <a:tab pos="1757363" algn="l"/>
                <a:tab pos="3357563" algn="l"/>
                <a:tab pos="4956175" algn="l"/>
                <a:tab pos="6553200" algn="l"/>
              </a:tabLst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126" name="Oval 125"/>
          <p:cNvSpPr/>
          <p:nvPr/>
        </p:nvSpPr>
        <p:spPr bwMode="auto">
          <a:xfrm>
            <a:off x="3797910" y="743268"/>
            <a:ext cx="2685723" cy="2009983"/>
          </a:xfrm>
          <a:prstGeom prst="ellipse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oval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8750" algn="l"/>
                <a:tab pos="1757363" algn="l"/>
                <a:tab pos="3357563" algn="l"/>
                <a:tab pos="4956175" algn="l"/>
                <a:tab pos="6553200" algn="l"/>
              </a:tabLst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128" name="Oval 127"/>
          <p:cNvSpPr/>
          <p:nvPr/>
        </p:nvSpPr>
        <p:spPr bwMode="auto">
          <a:xfrm>
            <a:off x="5776057" y="743269"/>
            <a:ext cx="2511184" cy="1708457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oval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8750" algn="l"/>
                <a:tab pos="1757363" algn="l"/>
                <a:tab pos="3357563" algn="l"/>
                <a:tab pos="4956175" algn="l"/>
                <a:tab pos="6553200" algn="l"/>
              </a:tabLst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132" name="Oval 131"/>
          <p:cNvSpPr/>
          <p:nvPr/>
        </p:nvSpPr>
        <p:spPr bwMode="auto">
          <a:xfrm>
            <a:off x="5461642" y="2373086"/>
            <a:ext cx="2399375" cy="2070596"/>
          </a:xfrm>
          <a:prstGeom prst="ellipse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oval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8750" algn="l"/>
                <a:tab pos="1757363" algn="l"/>
                <a:tab pos="3357563" algn="l"/>
                <a:tab pos="4956175" algn="l"/>
                <a:tab pos="6553200" algn="l"/>
              </a:tabLst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133" name="Oval 132"/>
          <p:cNvSpPr/>
          <p:nvPr/>
        </p:nvSpPr>
        <p:spPr bwMode="auto">
          <a:xfrm>
            <a:off x="7467600" y="2379076"/>
            <a:ext cx="3048000" cy="161232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oval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8750" algn="l"/>
                <a:tab pos="1757363" algn="l"/>
                <a:tab pos="3357563" algn="l"/>
                <a:tab pos="4956175" algn="l"/>
                <a:tab pos="6553200" algn="l"/>
              </a:tabLst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134" name="Oval 133"/>
          <p:cNvSpPr/>
          <p:nvPr/>
        </p:nvSpPr>
        <p:spPr bwMode="auto">
          <a:xfrm>
            <a:off x="7077355" y="4906746"/>
            <a:ext cx="2752445" cy="535563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oval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8750" algn="l"/>
                <a:tab pos="1757363" algn="l"/>
                <a:tab pos="3357563" algn="l"/>
                <a:tab pos="4956175" algn="l"/>
                <a:tab pos="6553200" algn="l"/>
              </a:tabLst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94" name="Oval 93"/>
          <p:cNvSpPr/>
          <p:nvPr/>
        </p:nvSpPr>
        <p:spPr bwMode="auto">
          <a:xfrm>
            <a:off x="7924800" y="1047118"/>
            <a:ext cx="2004522" cy="1102791"/>
          </a:xfrm>
          <a:prstGeom prst="ellipse">
            <a:avLst/>
          </a:prstGeom>
          <a:noFill/>
          <a:ln w="25400" cap="flat" cmpd="sng" algn="ctr">
            <a:solidFill>
              <a:srgbClr val="7030A0"/>
            </a:solidFill>
            <a:prstDash val="solid"/>
            <a:round/>
            <a:headEnd type="oval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8750" algn="l"/>
                <a:tab pos="1757363" algn="l"/>
                <a:tab pos="3357563" algn="l"/>
                <a:tab pos="4956175" algn="l"/>
                <a:tab pos="6553200" algn="l"/>
              </a:tabLst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OpenCL Conformant Implementations</a:t>
            </a:r>
          </a:p>
        </p:txBody>
      </p:sp>
      <p:sp>
        <p:nvSpPr>
          <p:cNvPr id="4" name="Line 4"/>
          <p:cNvSpPr>
            <a:spLocks noChangeShapeType="1"/>
          </p:cNvSpPr>
          <p:nvPr/>
        </p:nvSpPr>
        <p:spPr bwMode="auto">
          <a:xfrm flipV="1">
            <a:off x="914400" y="5442309"/>
            <a:ext cx="9753600" cy="46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b="1">
              <a:solidFill>
                <a:schemeClr val="tx1"/>
              </a:solidFill>
              <a:latin typeface="Trebuchet MS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133600" y="5632383"/>
            <a:ext cx="1181793" cy="39699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91398" tIns="45701" rIns="91398" bIns="45701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1050" b="1" dirty="0">
                <a:solidFill>
                  <a:schemeClr val="tx1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OpenCL 1.0</a:t>
            </a:r>
            <a:br>
              <a:rPr lang="en-US" sz="1050" b="1" dirty="0">
                <a:solidFill>
                  <a:schemeClr val="tx1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</a:br>
            <a:r>
              <a:rPr lang="en-US" sz="1050" b="1" dirty="0">
                <a:solidFill>
                  <a:schemeClr val="tx1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Specification</a:t>
            </a:r>
          </a:p>
        </p:txBody>
      </p:sp>
      <p:sp>
        <p:nvSpPr>
          <p:cNvPr id="6" name="Text Box 21"/>
          <p:cNvSpPr txBox="1">
            <a:spLocks noChangeArrowheads="1"/>
          </p:cNvSpPr>
          <p:nvPr/>
        </p:nvSpPr>
        <p:spPr bwMode="auto">
          <a:xfrm>
            <a:off x="2356072" y="5452368"/>
            <a:ext cx="705558" cy="30555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91398" tIns="45701" rIns="91398" bIns="45701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Dec08</a:t>
            </a:r>
          </a:p>
        </p:txBody>
      </p:sp>
      <p:sp>
        <p:nvSpPr>
          <p:cNvPr id="8" name="Text Box 22"/>
          <p:cNvSpPr txBox="1">
            <a:spLocks noChangeArrowheads="1"/>
          </p:cNvSpPr>
          <p:nvPr/>
        </p:nvSpPr>
        <p:spPr bwMode="auto">
          <a:xfrm>
            <a:off x="4081750" y="5452368"/>
            <a:ext cx="703954" cy="30555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91398" tIns="45701" rIns="91398" bIns="45701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Jun10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3866338" y="5632383"/>
            <a:ext cx="1162862" cy="39699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91398" tIns="45701" rIns="91398" bIns="45701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1050" b="1" dirty="0">
                <a:solidFill>
                  <a:schemeClr val="tx1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OpenCL 1.1</a:t>
            </a:r>
            <a:br>
              <a:rPr lang="en-US" sz="1050" b="1" dirty="0">
                <a:solidFill>
                  <a:schemeClr val="tx1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</a:br>
            <a:r>
              <a:rPr lang="en-US" sz="1050" b="1" dirty="0">
                <a:solidFill>
                  <a:schemeClr val="tx1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Specification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5638800" y="5452368"/>
            <a:ext cx="711970" cy="30555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91398" tIns="45701" rIns="91398" bIns="45701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Nov11</a:t>
            </a: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5410200" y="5632383"/>
            <a:ext cx="1219200" cy="39699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91398" tIns="45701" rIns="91398" bIns="45701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050" dirty="0">
                <a:latin typeface="Trebuchet MS" pitchFamily="34" charset="0"/>
              </a:rPr>
              <a:t>OpenCL 1.2 </a:t>
            </a:r>
            <a:br>
              <a:rPr lang="en-US" sz="1050" dirty="0">
                <a:latin typeface="Trebuchet MS" pitchFamily="34" charset="0"/>
              </a:rPr>
            </a:br>
            <a:r>
              <a:rPr lang="en-US" sz="1050" dirty="0">
                <a:latin typeface="Trebuchet MS" pitchFamily="34" charset="0"/>
              </a:rPr>
              <a:t>Specification</a:t>
            </a: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7391400" y="5632383"/>
            <a:ext cx="1282982" cy="39699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91398" tIns="45701" rIns="91398" bIns="45701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050" dirty="0">
                <a:latin typeface="Trebuchet MS" pitchFamily="34" charset="0"/>
              </a:rPr>
              <a:t>OpenCL 2.0 </a:t>
            </a:r>
            <a:br>
              <a:rPr lang="en-US" sz="1050" dirty="0">
                <a:latin typeface="Trebuchet MS" pitchFamily="34" charset="0"/>
              </a:rPr>
            </a:br>
            <a:r>
              <a:rPr lang="en-US" sz="1050" dirty="0">
                <a:latin typeface="Trebuchet MS" pitchFamily="34" charset="0"/>
              </a:rPr>
              <a:t>Specification</a:t>
            </a:r>
          </a:p>
        </p:txBody>
      </p:sp>
      <p:sp>
        <p:nvSpPr>
          <p:cNvPr id="19" name="Text Box 22"/>
          <p:cNvSpPr txBox="1">
            <a:spLocks noChangeArrowheads="1"/>
          </p:cNvSpPr>
          <p:nvPr/>
        </p:nvSpPr>
        <p:spPr bwMode="auto">
          <a:xfrm>
            <a:off x="7660460" y="5452368"/>
            <a:ext cx="711970" cy="30555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91398" tIns="45701" rIns="91398" bIns="45701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Nov13</a:t>
            </a:r>
          </a:p>
        </p:txBody>
      </p:sp>
      <p:pic>
        <p:nvPicPr>
          <p:cNvPr id="25" name="Picture 8" descr="Datoteka:AMD Logo.sv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35293" y="1179527"/>
            <a:ext cx="833525" cy="19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7" descr="http://cdn0.sbnation.com/entry_photo_images/2700942/iamgination-tec-640_large_verge_medium_landscape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4" r="15500"/>
          <a:stretch/>
        </p:blipFill>
        <p:spPr bwMode="auto">
          <a:xfrm>
            <a:off x="739921" y="2688814"/>
            <a:ext cx="796929" cy="43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AutoShape 2" descr="http://upload.wikimedia.org/wikipedia/commons/5/51/IBM_logo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4" descr="http://upload.wikimedia.org/wikipedia/commons/5/51/IBM_logo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6" descr="http://upload.wikimedia.org/wikipedia/commons/5/51/IBM_logo.sv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8" descr="http://upload.wikimedia.org/wikipedia/commons/5/51/IBM_logo.sv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File:IBM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21" y="1477612"/>
            <a:ext cx="592218" cy="23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RM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513" y="2431514"/>
            <a:ext cx="833084" cy="27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upload.wikimedia.org/wikipedia/en/thumb/c/c4/QualcommLogo.svg/564px-QualcommLogo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771" y="3082955"/>
            <a:ext cx="1004568" cy="2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://i1-news.softpedia-static.com/images/news2/Nokia-Closes-Agreement-for-3G-Chipset-Development-2.jpg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" t="18445" b="19045"/>
          <a:stretch/>
        </p:blipFill>
        <p:spPr bwMode="auto">
          <a:xfrm>
            <a:off x="765175" y="3950502"/>
            <a:ext cx="543703" cy="35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s://encrypted-tbn1.gstatic.com/images?q=tbn:ANd9GcTviPDLt1ylld1kBu4mBtrX4oU0UusZcotDGj0VI3dLeTo6zpii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21" y="1997415"/>
            <a:ext cx="709864" cy="52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Altera logo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996232"/>
            <a:ext cx="831079" cy="186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Intel - logo"/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0" b="11066"/>
          <a:stretch/>
        </p:blipFill>
        <p:spPr bwMode="auto">
          <a:xfrm>
            <a:off x="1626441" y="1674040"/>
            <a:ext cx="651229" cy="47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 bwMode="auto">
          <a:xfrm>
            <a:off x="7282281" y="4959757"/>
            <a:ext cx="853119" cy="25994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1.0|Jul13</a:t>
            </a:r>
          </a:p>
        </p:txBody>
      </p:sp>
      <p:sp>
        <p:nvSpPr>
          <p:cNvPr id="36" name="TextBox 35"/>
          <p:cNvSpPr txBox="1"/>
          <p:nvPr/>
        </p:nvSpPr>
        <p:spPr bwMode="auto">
          <a:xfrm>
            <a:off x="3216855" y="1143232"/>
            <a:ext cx="896399" cy="25994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1.0|Aug09</a:t>
            </a:r>
          </a:p>
        </p:txBody>
      </p:sp>
      <p:sp>
        <p:nvSpPr>
          <p:cNvPr id="37" name="TextBox 36"/>
          <p:cNvSpPr txBox="1"/>
          <p:nvPr/>
        </p:nvSpPr>
        <p:spPr bwMode="auto">
          <a:xfrm>
            <a:off x="2800410" y="869848"/>
            <a:ext cx="909223" cy="25994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1.0|May09</a:t>
            </a:r>
          </a:p>
        </p:txBody>
      </p:sp>
      <p:sp>
        <p:nvSpPr>
          <p:cNvPr id="39" name="TextBox 38"/>
          <p:cNvSpPr txBox="1"/>
          <p:nvPr/>
        </p:nvSpPr>
        <p:spPr bwMode="auto">
          <a:xfrm>
            <a:off x="3619495" y="1448032"/>
            <a:ext cx="909223" cy="25994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1.0|May10</a:t>
            </a:r>
          </a:p>
        </p:txBody>
      </p:sp>
      <p:sp>
        <p:nvSpPr>
          <p:cNvPr id="40" name="TextBox 39"/>
          <p:cNvSpPr txBox="1"/>
          <p:nvPr/>
        </p:nvSpPr>
        <p:spPr bwMode="auto">
          <a:xfrm>
            <a:off x="4572000" y="2767699"/>
            <a:ext cx="984565" cy="25994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1.0 | Feb11</a:t>
            </a:r>
          </a:p>
        </p:txBody>
      </p:sp>
      <p:sp>
        <p:nvSpPr>
          <p:cNvPr id="41" name="TextBox 40"/>
          <p:cNvSpPr txBox="1"/>
          <p:nvPr/>
        </p:nvSpPr>
        <p:spPr bwMode="auto">
          <a:xfrm>
            <a:off x="2800410" y="2119133"/>
            <a:ext cx="909223" cy="25994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1.0|May09</a:t>
            </a:r>
          </a:p>
        </p:txBody>
      </p:sp>
      <p:sp>
        <p:nvSpPr>
          <p:cNvPr id="42" name="TextBox 41"/>
          <p:cNvSpPr txBox="1"/>
          <p:nvPr/>
        </p:nvSpPr>
        <p:spPr bwMode="auto">
          <a:xfrm>
            <a:off x="3184737" y="4219314"/>
            <a:ext cx="886781" cy="25994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1.0|Jan10</a:t>
            </a:r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1276712" y="999819"/>
            <a:ext cx="1727425" cy="1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3" name="Straight Connector 42"/>
          <p:cNvCxnSpPr>
            <a:stCxn id="25" idx="3"/>
            <a:endCxn id="36" idx="1"/>
          </p:cNvCxnSpPr>
          <p:nvPr/>
        </p:nvCxnSpPr>
        <p:spPr bwMode="auto">
          <a:xfrm flipV="1">
            <a:off x="2368818" y="1273204"/>
            <a:ext cx="848037" cy="2767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7" name="Straight Connector 46"/>
          <p:cNvCxnSpPr>
            <a:stCxn id="1034" idx="3"/>
            <a:endCxn id="39" idx="1"/>
          </p:cNvCxnSpPr>
          <p:nvPr/>
        </p:nvCxnSpPr>
        <p:spPr bwMode="auto">
          <a:xfrm flipV="1">
            <a:off x="1332139" y="1578004"/>
            <a:ext cx="2287356" cy="18052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0" name="Straight Connector 49"/>
          <p:cNvCxnSpPr>
            <a:stCxn id="1046" idx="3"/>
            <a:endCxn id="41" idx="1"/>
          </p:cNvCxnSpPr>
          <p:nvPr/>
        </p:nvCxnSpPr>
        <p:spPr bwMode="auto">
          <a:xfrm flipV="1">
            <a:off x="1449785" y="2249105"/>
            <a:ext cx="1350625" cy="8413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3" name="Straight Connector 52"/>
          <p:cNvCxnSpPr>
            <a:endCxn id="40" idx="1"/>
          </p:cNvCxnSpPr>
          <p:nvPr/>
        </p:nvCxnSpPr>
        <p:spPr bwMode="auto">
          <a:xfrm>
            <a:off x="1157907" y="2897671"/>
            <a:ext cx="3414093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6" name="Straight Connector 55"/>
          <p:cNvCxnSpPr>
            <a:endCxn id="42" idx="1"/>
          </p:cNvCxnSpPr>
          <p:nvPr/>
        </p:nvCxnSpPr>
        <p:spPr bwMode="auto">
          <a:xfrm>
            <a:off x="2067829" y="4349286"/>
            <a:ext cx="1116908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62" name="Straight Connector 61"/>
          <p:cNvCxnSpPr>
            <a:stCxn id="1048" idx="3"/>
            <a:endCxn id="10" idx="1"/>
          </p:cNvCxnSpPr>
          <p:nvPr/>
        </p:nvCxnSpPr>
        <p:spPr bwMode="auto">
          <a:xfrm>
            <a:off x="1593079" y="5089729"/>
            <a:ext cx="5689202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65" name="TextBox 64"/>
          <p:cNvSpPr txBox="1"/>
          <p:nvPr/>
        </p:nvSpPr>
        <p:spPr bwMode="auto">
          <a:xfrm>
            <a:off x="4359033" y="1143232"/>
            <a:ext cx="896399" cy="25994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70C0"/>
                </a:solidFill>
                <a:latin typeface="Trebuchet MS" pitchFamily="34" charset="0"/>
                <a:cs typeface="Tahoma" pitchFamily="34" charset="0"/>
              </a:rPr>
              <a:t>1.1|Aug10</a:t>
            </a:r>
          </a:p>
        </p:txBody>
      </p:sp>
      <p:sp>
        <p:nvSpPr>
          <p:cNvPr id="66" name="TextBox 65"/>
          <p:cNvSpPr txBox="1"/>
          <p:nvPr/>
        </p:nvSpPr>
        <p:spPr bwMode="auto">
          <a:xfrm>
            <a:off x="5121033" y="869848"/>
            <a:ext cx="853119" cy="25994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70C0"/>
                </a:solidFill>
                <a:latin typeface="Trebuchet MS" pitchFamily="34" charset="0"/>
                <a:cs typeface="Tahoma" pitchFamily="34" charset="0"/>
              </a:rPr>
              <a:t>1.1|Jul11</a:t>
            </a:r>
          </a:p>
        </p:txBody>
      </p:sp>
      <p:cxnSp>
        <p:nvCxnSpPr>
          <p:cNvPr id="69" name="Straight Connector 68"/>
          <p:cNvCxnSpPr>
            <a:stCxn id="36" idx="3"/>
            <a:endCxn id="65" idx="1"/>
          </p:cNvCxnSpPr>
          <p:nvPr/>
        </p:nvCxnSpPr>
        <p:spPr bwMode="auto">
          <a:xfrm>
            <a:off x="4113254" y="1273204"/>
            <a:ext cx="245779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72" name="TextBox 71"/>
          <p:cNvSpPr txBox="1"/>
          <p:nvPr/>
        </p:nvSpPr>
        <p:spPr bwMode="auto">
          <a:xfrm>
            <a:off x="5910681" y="1143232"/>
            <a:ext cx="909223" cy="25994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B050"/>
                </a:solidFill>
                <a:latin typeface="Trebuchet MS" pitchFamily="34" charset="0"/>
                <a:cs typeface="Tahoma" pitchFamily="34" charset="0"/>
              </a:rPr>
              <a:t>1.2|May12</a:t>
            </a:r>
          </a:p>
        </p:txBody>
      </p:sp>
      <p:cxnSp>
        <p:nvCxnSpPr>
          <p:cNvPr id="73" name="Straight Connector 72"/>
          <p:cNvCxnSpPr>
            <a:stCxn id="65" idx="3"/>
            <a:endCxn id="72" idx="1"/>
          </p:cNvCxnSpPr>
          <p:nvPr/>
        </p:nvCxnSpPr>
        <p:spPr bwMode="auto">
          <a:xfrm>
            <a:off x="5255432" y="1273204"/>
            <a:ext cx="655249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76" name="TextBox 75"/>
          <p:cNvSpPr txBox="1"/>
          <p:nvPr/>
        </p:nvSpPr>
        <p:spPr bwMode="auto">
          <a:xfrm>
            <a:off x="6291681" y="869848"/>
            <a:ext cx="894797" cy="25994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B050"/>
                </a:solidFill>
                <a:latin typeface="Trebuchet MS" pitchFamily="34" charset="0"/>
                <a:cs typeface="Tahoma" pitchFamily="34" charset="0"/>
              </a:rPr>
              <a:t>1.2|Jun12</a:t>
            </a:r>
          </a:p>
        </p:txBody>
      </p:sp>
      <p:cxnSp>
        <p:nvCxnSpPr>
          <p:cNvPr id="77" name="Straight Connector 76"/>
          <p:cNvCxnSpPr>
            <a:endCxn id="66" idx="1"/>
          </p:cNvCxnSpPr>
          <p:nvPr/>
        </p:nvCxnSpPr>
        <p:spPr bwMode="auto">
          <a:xfrm>
            <a:off x="3743675" y="999819"/>
            <a:ext cx="1377358" cy="1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0" name="Straight Connector 79"/>
          <p:cNvCxnSpPr>
            <a:stCxn id="66" idx="3"/>
            <a:endCxn id="76" idx="1"/>
          </p:cNvCxnSpPr>
          <p:nvPr/>
        </p:nvCxnSpPr>
        <p:spPr bwMode="auto">
          <a:xfrm>
            <a:off x="5974152" y="999820"/>
            <a:ext cx="317529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83" name="TextBox 82"/>
          <p:cNvSpPr txBox="1"/>
          <p:nvPr/>
        </p:nvSpPr>
        <p:spPr bwMode="auto">
          <a:xfrm>
            <a:off x="4669868" y="1448032"/>
            <a:ext cx="898003" cy="25994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70C0"/>
                </a:solidFill>
                <a:latin typeface="Trebuchet MS" pitchFamily="34" charset="0"/>
                <a:cs typeface="Tahoma" pitchFamily="34" charset="0"/>
              </a:rPr>
              <a:t>1.1|Feb11</a:t>
            </a:r>
          </a:p>
        </p:txBody>
      </p:sp>
      <p:cxnSp>
        <p:nvCxnSpPr>
          <p:cNvPr id="84" name="Straight Connector 83"/>
          <p:cNvCxnSpPr>
            <a:stCxn id="39" idx="3"/>
            <a:endCxn id="83" idx="1"/>
          </p:cNvCxnSpPr>
          <p:nvPr/>
        </p:nvCxnSpPr>
        <p:spPr bwMode="auto">
          <a:xfrm>
            <a:off x="4528718" y="1578004"/>
            <a:ext cx="141150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87" name="TextBox 86"/>
          <p:cNvSpPr txBox="1"/>
          <p:nvPr/>
        </p:nvSpPr>
        <p:spPr bwMode="auto">
          <a:xfrm>
            <a:off x="4923315" y="1781667"/>
            <a:ext cx="894797" cy="25994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70C0"/>
                </a:solidFill>
                <a:latin typeface="Trebuchet MS" pitchFamily="34" charset="0"/>
                <a:cs typeface="Tahoma" pitchFamily="34" charset="0"/>
              </a:rPr>
              <a:t>1.1|Mar11</a:t>
            </a:r>
          </a:p>
        </p:txBody>
      </p:sp>
      <p:cxnSp>
        <p:nvCxnSpPr>
          <p:cNvPr id="88" name="Straight Connector 87"/>
          <p:cNvCxnSpPr>
            <a:stCxn id="1052" idx="3"/>
            <a:endCxn id="87" idx="1"/>
          </p:cNvCxnSpPr>
          <p:nvPr/>
        </p:nvCxnSpPr>
        <p:spPr bwMode="auto">
          <a:xfrm flipV="1">
            <a:off x="2277670" y="1911639"/>
            <a:ext cx="2645645" cy="1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91" name="TextBox 90"/>
          <p:cNvSpPr txBox="1"/>
          <p:nvPr/>
        </p:nvSpPr>
        <p:spPr bwMode="auto">
          <a:xfrm>
            <a:off x="4139674" y="2119133"/>
            <a:ext cx="894797" cy="25994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70C0"/>
                </a:solidFill>
                <a:latin typeface="Trebuchet MS" pitchFamily="34" charset="0"/>
                <a:cs typeface="Tahoma" pitchFamily="34" charset="0"/>
              </a:rPr>
              <a:t>1.1|Jun10</a:t>
            </a:r>
          </a:p>
        </p:txBody>
      </p:sp>
      <p:cxnSp>
        <p:nvCxnSpPr>
          <p:cNvPr id="92" name="Straight Connector 91"/>
          <p:cNvCxnSpPr>
            <a:stCxn id="41" idx="3"/>
            <a:endCxn id="91" idx="1"/>
          </p:cNvCxnSpPr>
          <p:nvPr/>
        </p:nvCxnSpPr>
        <p:spPr bwMode="auto">
          <a:xfrm>
            <a:off x="3709633" y="2249105"/>
            <a:ext cx="430041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95" name="TextBox 94"/>
          <p:cNvSpPr txBox="1"/>
          <p:nvPr/>
        </p:nvSpPr>
        <p:spPr bwMode="auto">
          <a:xfrm>
            <a:off x="6035433" y="2439270"/>
            <a:ext cx="896399" cy="25994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70C0"/>
                </a:solidFill>
                <a:latin typeface="Trebuchet MS" pitchFamily="34" charset="0"/>
                <a:cs typeface="Tahoma" pitchFamily="34" charset="0"/>
              </a:rPr>
              <a:t>1.1|Aug12</a:t>
            </a:r>
          </a:p>
        </p:txBody>
      </p:sp>
      <p:cxnSp>
        <p:nvCxnSpPr>
          <p:cNvPr id="96" name="Straight Connector 95"/>
          <p:cNvCxnSpPr>
            <a:stCxn id="1036" idx="3"/>
            <a:endCxn id="95" idx="1"/>
          </p:cNvCxnSpPr>
          <p:nvPr/>
        </p:nvCxnSpPr>
        <p:spPr bwMode="auto">
          <a:xfrm>
            <a:off x="2368597" y="2569242"/>
            <a:ext cx="3666836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01" name="TextBox 100"/>
          <p:cNvSpPr txBox="1"/>
          <p:nvPr/>
        </p:nvSpPr>
        <p:spPr bwMode="auto">
          <a:xfrm>
            <a:off x="6416433" y="3063202"/>
            <a:ext cx="901209" cy="25994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70C0"/>
                </a:solidFill>
                <a:latin typeface="Trebuchet MS" pitchFamily="34" charset="0"/>
                <a:cs typeface="Tahoma" pitchFamily="34" charset="0"/>
              </a:rPr>
              <a:t>1.1|Nov12</a:t>
            </a:r>
          </a:p>
        </p:txBody>
      </p:sp>
      <p:cxnSp>
        <p:nvCxnSpPr>
          <p:cNvPr id="102" name="Straight Connector 101"/>
          <p:cNvCxnSpPr>
            <a:stCxn id="1042" idx="3"/>
            <a:endCxn id="101" idx="1"/>
          </p:cNvCxnSpPr>
          <p:nvPr/>
        </p:nvCxnSpPr>
        <p:spPr bwMode="auto">
          <a:xfrm flipV="1">
            <a:off x="2454339" y="3193174"/>
            <a:ext cx="3962094" cy="1994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05" name="TextBox 104"/>
          <p:cNvSpPr txBox="1"/>
          <p:nvPr/>
        </p:nvSpPr>
        <p:spPr bwMode="auto">
          <a:xfrm>
            <a:off x="6568833" y="3997459"/>
            <a:ext cx="909223" cy="25994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70C0"/>
                </a:solidFill>
                <a:latin typeface="Trebuchet MS" pitchFamily="34" charset="0"/>
                <a:cs typeface="Tahoma" pitchFamily="34" charset="0"/>
              </a:rPr>
              <a:t>1.1|May13</a:t>
            </a:r>
          </a:p>
        </p:txBody>
      </p:sp>
      <p:cxnSp>
        <p:nvCxnSpPr>
          <p:cNvPr id="106" name="Straight Connector 105"/>
          <p:cNvCxnSpPr>
            <a:stCxn id="1044" idx="3"/>
            <a:endCxn id="105" idx="1"/>
          </p:cNvCxnSpPr>
          <p:nvPr/>
        </p:nvCxnSpPr>
        <p:spPr bwMode="auto">
          <a:xfrm>
            <a:off x="1308878" y="4127431"/>
            <a:ext cx="5259955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11" name="TextBox 110"/>
          <p:cNvSpPr txBox="1"/>
          <p:nvPr/>
        </p:nvSpPr>
        <p:spPr bwMode="auto">
          <a:xfrm>
            <a:off x="5959233" y="3379340"/>
            <a:ext cx="885179" cy="25994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70C0"/>
                </a:solidFill>
                <a:latin typeface="Trebuchet MS" pitchFamily="34" charset="0"/>
                <a:cs typeface="Tahoma" pitchFamily="34" charset="0"/>
              </a:rPr>
              <a:t>1.1|Apr12</a:t>
            </a:r>
          </a:p>
        </p:txBody>
      </p:sp>
      <p:cxnSp>
        <p:nvCxnSpPr>
          <p:cNvPr id="112" name="Straight Connector 111"/>
          <p:cNvCxnSpPr>
            <a:endCxn id="111" idx="1"/>
          </p:cNvCxnSpPr>
          <p:nvPr/>
        </p:nvCxnSpPr>
        <p:spPr bwMode="auto">
          <a:xfrm>
            <a:off x="1679870" y="3509312"/>
            <a:ext cx="4279363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17" name="TextBox 116"/>
          <p:cNvSpPr txBox="1"/>
          <p:nvPr/>
        </p:nvSpPr>
        <p:spPr bwMode="auto">
          <a:xfrm>
            <a:off x="8215540" y="3063202"/>
            <a:ext cx="885179" cy="25994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B050"/>
                </a:solidFill>
                <a:latin typeface="Trebuchet MS" pitchFamily="34" charset="0"/>
                <a:cs typeface="Tahoma" pitchFamily="34" charset="0"/>
              </a:rPr>
              <a:t>1.2|Apr14</a:t>
            </a:r>
          </a:p>
        </p:txBody>
      </p:sp>
      <p:cxnSp>
        <p:nvCxnSpPr>
          <p:cNvPr id="118" name="Straight Connector 117"/>
          <p:cNvCxnSpPr>
            <a:stCxn id="101" idx="3"/>
            <a:endCxn id="117" idx="1"/>
          </p:cNvCxnSpPr>
          <p:nvPr/>
        </p:nvCxnSpPr>
        <p:spPr bwMode="auto">
          <a:xfrm>
            <a:off x="7317642" y="3193174"/>
            <a:ext cx="897898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21" name="TextBox 120"/>
          <p:cNvSpPr txBox="1"/>
          <p:nvPr/>
        </p:nvSpPr>
        <p:spPr bwMode="auto">
          <a:xfrm>
            <a:off x="7526534" y="2767697"/>
            <a:ext cx="888385" cy="25994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B050"/>
                </a:solidFill>
                <a:latin typeface="Trebuchet MS" pitchFamily="34" charset="0"/>
                <a:cs typeface="Tahoma" pitchFamily="34" charset="0"/>
              </a:rPr>
              <a:t>1.2|Sep13</a:t>
            </a:r>
          </a:p>
        </p:txBody>
      </p:sp>
      <p:cxnSp>
        <p:nvCxnSpPr>
          <p:cNvPr id="122" name="Straight Connector 121"/>
          <p:cNvCxnSpPr>
            <a:stCxn id="40" idx="3"/>
            <a:endCxn id="121" idx="1"/>
          </p:cNvCxnSpPr>
          <p:nvPr/>
        </p:nvCxnSpPr>
        <p:spPr bwMode="auto">
          <a:xfrm flipV="1">
            <a:off x="5556565" y="2897669"/>
            <a:ext cx="1969969" cy="2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27" name="TextBox 126"/>
          <p:cNvSpPr txBox="1"/>
          <p:nvPr/>
        </p:nvSpPr>
        <p:spPr bwMode="auto">
          <a:xfrm>
            <a:off x="6672681" y="1781666"/>
            <a:ext cx="898003" cy="25994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B050"/>
                </a:solidFill>
                <a:latin typeface="Trebuchet MS" pitchFamily="34" charset="0"/>
                <a:cs typeface="Tahoma" pitchFamily="34" charset="0"/>
              </a:rPr>
              <a:t>1.2|Dec12</a:t>
            </a:r>
          </a:p>
        </p:txBody>
      </p:sp>
      <p:cxnSp>
        <p:nvCxnSpPr>
          <p:cNvPr id="129" name="Straight Connector 128"/>
          <p:cNvCxnSpPr>
            <a:stCxn id="87" idx="3"/>
            <a:endCxn id="127" idx="1"/>
          </p:cNvCxnSpPr>
          <p:nvPr/>
        </p:nvCxnSpPr>
        <p:spPr bwMode="auto">
          <a:xfrm flipV="1">
            <a:off x="5818112" y="1911638"/>
            <a:ext cx="854569" cy="1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6" name="TextBox 15"/>
          <p:cNvSpPr txBox="1"/>
          <p:nvPr/>
        </p:nvSpPr>
        <p:spPr bwMode="auto">
          <a:xfrm>
            <a:off x="8795965" y="1536534"/>
            <a:ext cx="952505" cy="33611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Desktop</a:t>
            </a:r>
          </a:p>
        </p:txBody>
      </p:sp>
      <p:sp>
        <p:nvSpPr>
          <p:cNvPr id="86" name="TextBox 85"/>
          <p:cNvSpPr txBox="1"/>
          <p:nvPr/>
        </p:nvSpPr>
        <p:spPr bwMode="auto">
          <a:xfrm>
            <a:off x="8539518" y="2651659"/>
            <a:ext cx="811441" cy="33611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Mobile</a:t>
            </a:r>
          </a:p>
        </p:txBody>
      </p:sp>
      <p:sp>
        <p:nvSpPr>
          <p:cNvPr id="89" name="TextBox 88"/>
          <p:cNvSpPr txBox="1"/>
          <p:nvPr/>
        </p:nvSpPr>
        <p:spPr bwMode="auto">
          <a:xfrm>
            <a:off x="8291775" y="4906747"/>
            <a:ext cx="692818" cy="33611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FPGA</a:t>
            </a:r>
          </a:p>
        </p:txBody>
      </p:sp>
      <p:sp>
        <p:nvSpPr>
          <p:cNvPr id="90" name="TextBox 89"/>
          <p:cNvSpPr txBox="1"/>
          <p:nvPr/>
        </p:nvSpPr>
        <p:spPr bwMode="auto">
          <a:xfrm>
            <a:off x="8220957" y="1781665"/>
            <a:ext cx="853119" cy="25994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7030A0"/>
                </a:solidFill>
                <a:latin typeface="Trebuchet MS" pitchFamily="34" charset="0"/>
                <a:cs typeface="Tahoma" pitchFamily="34" charset="0"/>
              </a:rPr>
              <a:t>2.0|Jul14</a:t>
            </a:r>
          </a:p>
        </p:txBody>
      </p:sp>
      <p:cxnSp>
        <p:nvCxnSpPr>
          <p:cNvPr id="93" name="Straight Connector 92"/>
          <p:cNvCxnSpPr>
            <a:stCxn id="127" idx="3"/>
            <a:endCxn id="90" idx="1"/>
          </p:cNvCxnSpPr>
          <p:nvPr/>
        </p:nvCxnSpPr>
        <p:spPr bwMode="auto">
          <a:xfrm flipV="1">
            <a:off x="7570684" y="1911637"/>
            <a:ext cx="650273" cy="1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97" name="Picture 9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92989" y="5185708"/>
            <a:ext cx="897811" cy="233197"/>
          </a:xfrm>
          <a:prstGeom prst="rect">
            <a:avLst/>
          </a:prstGeom>
        </p:spPr>
      </p:pic>
      <p:sp>
        <p:nvSpPr>
          <p:cNvPr id="98" name="Text Box 9"/>
          <p:cNvSpPr txBox="1">
            <a:spLocks noChangeArrowheads="1"/>
          </p:cNvSpPr>
          <p:nvPr/>
        </p:nvSpPr>
        <p:spPr bwMode="auto">
          <a:xfrm>
            <a:off x="9308818" y="5632383"/>
            <a:ext cx="1282982" cy="39699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91398" tIns="45701" rIns="91398" bIns="45701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050" dirty="0">
                <a:latin typeface="Trebuchet MS" pitchFamily="34" charset="0"/>
              </a:rPr>
              <a:t>OpenCL 2.1 </a:t>
            </a:r>
            <a:br>
              <a:rPr lang="en-US" sz="1050" dirty="0">
                <a:latin typeface="Trebuchet MS" pitchFamily="34" charset="0"/>
              </a:rPr>
            </a:br>
            <a:r>
              <a:rPr lang="en-US" sz="1050" dirty="0">
                <a:latin typeface="Trebuchet MS" pitchFamily="34" charset="0"/>
              </a:rPr>
              <a:t>Specification</a:t>
            </a:r>
          </a:p>
        </p:txBody>
      </p:sp>
      <p:sp>
        <p:nvSpPr>
          <p:cNvPr id="99" name="Text Box 22"/>
          <p:cNvSpPr txBox="1">
            <a:spLocks noChangeArrowheads="1"/>
          </p:cNvSpPr>
          <p:nvPr/>
        </p:nvSpPr>
        <p:spPr bwMode="auto">
          <a:xfrm>
            <a:off x="9577878" y="5452368"/>
            <a:ext cx="711970" cy="30555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91398" tIns="45701" rIns="91398" bIns="45701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Nov15</a:t>
            </a:r>
          </a:p>
        </p:txBody>
      </p:sp>
      <p:sp>
        <p:nvSpPr>
          <p:cNvPr id="100" name="TextBox 99"/>
          <p:cNvSpPr txBox="1"/>
          <p:nvPr/>
        </p:nvSpPr>
        <p:spPr bwMode="auto">
          <a:xfrm>
            <a:off x="8882481" y="2119133"/>
            <a:ext cx="909223" cy="25994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B050"/>
                </a:solidFill>
                <a:latin typeface="Trebuchet MS" pitchFamily="34" charset="0"/>
                <a:cs typeface="Tahoma" pitchFamily="34" charset="0"/>
              </a:rPr>
              <a:t>1.2|May15</a:t>
            </a:r>
          </a:p>
        </p:txBody>
      </p:sp>
      <p:cxnSp>
        <p:nvCxnSpPr>
          <p:cNvPr id="103" name="Straight Connector 102"/>
          <p:cNvCxnSpPr>
            <a:stCxn id="91" idx="3"/>
            <a:endCxn id="100" idx="1"/>
          </p:cNvCxnSpPr>
          <p:nvPr/>
        </p:nvCxnSpPr>
        <p:spPr bwMode="auto">
          <a:xfrm>
            <a:off x="5034471" y="2249105"/>
            <a:ext cx="3848010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04" name="TextBox 103"/>
          <p:cNvSpPr txBox="1"/>
          <p:nvPr/>
        </p:nvSpPr>
        <p:spPr bwMode="auto">
          <a:xfrm>
            <a:off x="8765908" y="1143232"/>
            <a:ext cx="898003" cy="25994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7030A0"/>
                </a:solidFill>
                <a:latin typeface="Trebuchet MS" pitchFamily="34" charset="0"/>
                <a:cs typeface="Tahoma" pitchFamily="34" charset="0"/>
              </a:rPr>
              <a:t>2.0|Dec14</a:t>
            </a:r>
          </a:p>
        </p:txBody>
      </p:sp>
      <p:cxnSp>
        <p:nvCxnSpPr>
          <p:cNvPr id="107" name="Straight Connector 106"/>
          <p:cNvCxnSpPr>
            <a:stCxn id="72" idx="3"/>
            <a:endCxn id="104" idx="1"/>
          </p:cNvCxnSpPr>
          <p:nvPr/>
        </p:nvCxnSpPr>
        <p:spPr bwMode="auto">
          <a:xfrm>
            <a:off x="6819904" y="1273204"/>
            <a:ext cx="1946004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109" name="Picture 108" descr="Mediatek-Logotype-Color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025" y="3691940"/>
            <a:ext cx="1026061" cy="257521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 bwMode="auto">
          <a:xfrm>
            <a:off x="8576052" y="5188357"/>
            <a:ext cx="898003" cy="25994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1.0|Dec14</a:t>
            </a:r>
          </a:p>
        </p:txBody>
      </p:sp>
      <p:cxnSp>
        <p:nvCxnSpPr>
          <p:cNvPr id="113" name="Straight Connector 112"/>
          <p:cNvCxnSpPr>
            <a:stCxn id="97" idx="3"/>
            <a:endCxn id="110" idx="1"/>
          </p:cNvCxnSpPr>
          <p:nvPr/>
        </p:nvCxnSpPr>
        <p:spPr bwMode="auto">
          <a:xfrm>
            <a:off x="2590800" y="5302307"/>
            <a:ext cx="5985252" cy="16022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14" name="TextBox 113"/>
          <p:cNvSpPr txBox="1"/>
          <p:nvPr/>
        </p:nvSpPr>
        <p:spPr bwMode="auto">
          <a:xfrm>
            <a:off x="8723074" y="3379340"/>
            <a:ext cx="898003" cy="25994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B050"/>
                </a:solidFill>
                <a:latin typeface="Trebuchet MS" pitchFamily="34" charset="0"/>
                <a:cs typeface="Tahoma" pitchFamily="34" charset="0"/>
              </a:rPr>
              <a:t>1.2|Dec14</a:t>
            </a:r>
          </a:p>
        </p:txBody>
      </p:sp>
      <p:cxnSp>
        <p:nvCxnSpPr>
          <p:cNvPr id="115" name="Straight Connector 114"/>
          <p:cNvCxnSpPr>
            <a:stCxn id="111" idx="3"/>
            <a:endCxn id="114" idx="1"/>
          </p:cNvCxnSpPr>
          <p:nvPr/>
        </p:nvCxnSpPr>
        <p:spPr bwMode="auto">
          <a:xfrm>
            <a:off x="6844412" y="3509312"/>
            <a:ext cx="1878662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20" name="TextBox 119"/>
          <p:cNvSpPr txBox="1"/>
          <p:nvPr/>
        </p:nvSpPr>
        <p:spPr bwMode="auto">
          <a:xfrm>
            <a:off x="8501481" y="3673448"/>
            <a:ext cx="888385" cy="25994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B050"/>
                </a:solidFill>
                <a:latin typeface="Trebuchet MS" pitchFamily="34" charset="0"/>
                <a:cs typeface="Tahoma" pitchFamily="34" charset="0"/>
              </a:rPr>
              <a:t>1.2|Sep14</a:t>
            </a:r>
          </a:p>
        </p:txBody>
      </p:sp>
      <p:cxnSp>
        <p:nvCxnSpPr>
          <p:cNvPr id="123" name="Straight Connector 122"/>
          <p:cNvCxnSpPr>
            <a:stCxn id="109" idx="3"/>
            <a:endCxn id="120" idx="1"/>
          </p:cNvCxnSpPr>
          <p:nvPr/>
        </p:nvCxnSpPr>
        <p:spPr bwMode="auto">
          <a:xfrm flipV="1">
            <a:off x="2465086" y="3803420"/>
            <a:ext cx="6036395" cy="17281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60" name="TextBox 59"/>
          <p:cNvSpPr txBox="1"/>
          <p:nvPr/>
        </p:nvSpPr>
        <p:spPr bwMode="auto">
          <a:xfrm>
            <a:off x="726618" y="5491885"/>
            <a:ext cx="1413805" cy="57990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800" b="1" i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Vendor timelines are first conformant submission for each spec generation</a:t>
            </a:r>
          </a:p>
        </p:txBody>
      </p:sp>
      <p:pic>
        <p:nvPicPr>
          <p:cNvPr id="116" name="Picture 17" descr="ti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4198" y="4473466"/>
            <a:ext cx="771095" cy="271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9" name="TextBox 118"/>
          <p:cNvSpPr txBox="1"/>
          <p:nvPr/>
        </p:nvSpPr>
        <p:spPr bwMode="auto">
          <a:xfrm>
            <a:off x="9122952" y="4490219"/>
            <a:ext cx="909223" cy="25994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100" b="1">
                <a:solidFill>
                  <a:srgbClr val="00B050"/>
                </a:solidFill>
                <a:latin typeface="Trebuchet MS" pitchFamily="34" charset="0"/>
                <a:cs typeface="Tahoma" pitchFamily="34" charset="0"/>
              </a:defRPr>
            </a:lvl1pPr>
          </a:lstStyle>
          <a:p>
            <a:r>
              <a:rPr lang="en-US" dirty="0"/>
              <a:t>1.2|May15</a:t>
            </a:r>
          </a:p>
        </p:txBody>
      </p:sp>
      <p:cxnSp>
        <p:nvCxnSpPr>
          <p:cNvPr id="124" name="Straight Connector 123"/>
          <p:cNvCxnSpPr>
            <a:stCxn id="116" idx="3"/>
            <a:endCxn id="119" idx="1"/>
          </p:cNvCxnSpPr>
          <p:nvPr/>
        </p:nvCxnSpPr>
        <p:spPr bwMode="auto">
          <a:xfrm>
            <a:off x="1535293" y="4609396"/>
            <a:ext cx="7587659" cy="10795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Oval 23"/>
          <p:cNvSpPr/>
          <p:nvPr/>
        </p:nvSpPr>
        <p:spPr bwMode="auto">
          <a:xfrm>
            <a:off x="8798827" y="4443682"/>
            <a:ext cx="1564373" cy="552550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oval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8750" algn="l"/>
                <a:tab pos="1757363" algn="l"/>
                <a:tab pos="3357563" algn="l"/>
                <a:tab pos="4956175" algn="l"/>
                <a:tab pos="6553200" algn="l"/>
              </a:tabLst>
            </a:pPr>
            <a:endParaRPr lang="en-US" sz="1600" b="1" dirty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5" name="TextBox 124"/>
          <p:cNvSpPr txBox="1"/>
          <p:nvPr/>
        </p:nvSpPr>
        <p:spPr bwMode="auto">
          <a:xfrm>
            <a:off x="9282343" y="4152066"/>
            <a:ext cx="1189749" cy="33611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Embedded</a:t>
            </a:r>
          </a:p>
        </p:txBody>
      </p:sp>
      <p:pic>
        <p:nvPicPr>
          <p:cNvPr id="130" name="Picture 4" descr="http://www.samsung.com/us/images/common/samsung-logo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579" y="4208416"/>
            <a:ext cx="825052" cy="28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s://encrypted-tbn0.gstatic.com/images?q=tbn:ANd9GcR4Aa9iHfxi_6jmKGL8stVsrJ98FBVmy5DK9c6BsGHweaQ5PBoc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23" y="791018"/>
            <a:ext cx="342902" cy="42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2" descr="https://semiaccurate.com/assets/uploads/2011/09/Marvell-logo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877" y="4663357"/>
            <a:ext cx="618754" cy="35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TextBox 134"/>
          <p:cNvSpPr txBox="1"/>
          <p:nvPr/>
        </p:nvSpPr>
        <p:spPr bwMode="auto">
          <a:xfrm>
            <a:off x="9281764" y="4712728"/>
            <a:ext cx="896399" cy="25994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100" b="1">
                <a:solidFill>
                  <a:srgbClr val="00B050"/>
                </a:solidFill>
                <a:latin typeface="Trebuchet MS" pitchFamily="34" charset="0"/>
                <a:cs typeface="Tahoma" pitchFamily="34" charset="0"/>
              </a:defRPr>
            </a:lvl1pPr>
          </a:lstStyle>
          <a:p>
            <a:r>
              <a:rPr lang="en-US" dirty="0"/>
              <a:t>1.2|Aug15</a:t>
            </a:r>
          </a:p>
        </p:txBody>
      </p:sp>
      <p:cxnSp>
        <p:nvCxnSpPr>
          <p:cNvPr id="136" name="Straight Connector 135"/>
          <p:cNvCxnSpPr>
            <a:stCxn id="131" idx="3"/>
            <a:endCxn id="135" idx="1"/>
          </p:cNvCxnSpPr>
          <p:nvPr/>
        </p:nvCxnSpPr>
        <p:spPr bwMode="auto">
          <a:xfrm>
            <a:off x="2313631" y="4842699"/>
            <a:ext cx="6968133" cy="1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37" name="TextBox 136"/>
          <p:cNvSpPr txBox="1"/>
          <p:nvPr/>
        </p:nvSpPr>
        <p:spPr bwMode="auto">
          <a:xfrm>
            <a:off x="8958681" y="2439270"/>
            <a:ext cx="894797" cy="25994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B050"/>
                </a:solidFill>
                <a:latin typeface="Trebuchet MS" pitchFamily="34" charset="0"/>
                <a:cs typeface="Tahoma" pitchFamily="34" charset="0"/>
              </a:rPr>
              <a:t>1.2|Mar16</a:t>
            </a:r>
          </a:p>
        </p:txBody>
      </p:sp>
      <p:cxnSp>
        <p:nvCxnSpPr>
          <p:cNvPr id="138" name="Straight Connector 137"/>
          <p:cNvCxnSpPr>
            <a:stCxn id="95" idx="3"/>
            <a:endCxn id="137" idx="1"/>
          </p:cNvCxnSpPr>
          <p:nvPr/>
        </p:nvCxnSpPr>
        <p:spPr bwMode="auto">
          <a:xfrm>
            <a:off x="6931832" y="2569242"/>
            <a:ext cx="2026849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39" name="TextBox 138"/>
          <p:cNvSpPr txBox="1"/>
          <p:nvPr/>
        </p:nvSpPr>
        <p:spPr bwMode="auto">
          <a:xfrm>
            <a:off x="9601200" y="3063202"/>
            <a:ext cx="901209" cy="25994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7030A0"/>
                </a:solidFill>
                <a:latin typeface="Trebuchet MS" pitchFamily="34" charset="0"/>
                <a:cs typeface="Tahoma" pitchFamily="34" charset="0"/>
              </a:rPr>
              <a:t>2.0|Nov15</a:t>
            </a:r>
          </a:p>
        </p:txBody>
      </p:sp>
      <p:cxnSp>
        <p:nvCxnSpPr>
          <p:cNvPr id="140" name="Straight Connector 139"/>
          <p:cNvCxnSpPr>
            <a:stCxn id="117" idx="3"/>
            <a:endCxn id="139" idx="1"/>
          </p:cNvCxnSpPr>
          <p:nvPr/>
        </p:nvCxnSpPr>
        <p:spPr bwMode="auto">
          <a:xfrm>
            <a:off x="9100719" y="3193174"/>
            <a:ext cx="500481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41" name="Oval 140"/>
          <p:cNvSpPr/>
          <p:nvPr/>
        </p:nvSpPr>
        <p:spPr bwMode="auto">
          <a:xfrm>
            <a:off x="9448800" y="2431514"/>
            <a:ext cx="2004522" cy="1046277"/>
          </a:xfrm>
          <a:prstGeom prst="ellipse">
            <a:avLst/>
          </a:prstGeom>
          <a:noFill/>
          <a:ln w="25400" cap="flat" cmpd="sng" algn="ctr">
            <a:solidFill>
              <a:srgbClr val="7030A0"/>
            </a:solidFill>
            <a:prstDash val="solid"/>
            <a:round/>
            <a:headEnd type="oval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8750" algn="l"/>
                <a:tab pos="1757363" algn="l"/>
                <a:tab pos="3357563" algn="l"/>
                <a:tab pos="4956175" algn="l"/>
                <a:tab pos="6553200" algn="l"/>
              </a:tabLst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pic>
        <p:nvPicPr>
          <p:cNvPr id="142" name="Picture 1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2960" y="3316300"/>
            <a:ext cx="1045850" cy="322983"/>
          </a:xfrm>
          <a:prstGeom prst="rect">
            <a:avLst/>
          </a:prstGeom>
        </p:spPr>
      </p:pic>
      <p:sp>
        <p:nvSpPr>
          <p:cNvPr id="143" name="TextBox 142"/>
          <p:cNvSpPr txBox="1"/>
          <p:nvPr/>
        </p:nvSpPr>
        <p:spPr bwMode="auto">
          <a:xfrm>
            <a:off x="10037278" y="2439270"/>
            <a:ext cx="885179" cy="25994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7030A0"/>
                </a:solidFill>
                <a:latin typeface="Trebuchet MS" pitchFamily="34" charset="0"/>
                <a:cs typeface="Tahoma" pitchFamily="34" charset="0"/>
              </a:rPr>
              <a:t>2.0|Apr17</a:t>
            </a:r>
          </a:p>
        </p:txBody>
      </p:sp>
      <p:cxnSp>
        <p:nvCxnSpPr>
          <p:cNvPr id="144" name="Straight Connector 143"/>
          <p:cNvCxnSpPr>
            <a:stCxn id="137" idx="3"/>
            <a:endCxn id="143" idx="1"/>
          </p:cNvCxnSpPr>
          <p:nvPr/>
        </p:nvCxnSpPr>
        <p:spPr bwMode="auto">
          <a:xfrm>
            <a:off x="9853478" y="2569242"/>
            <a:ext cx="183800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45" name="TextBox 144"/>
          <p:cNvSpPr txBox="1"/>
          <p:nvPr/>
        </p:nvSpPr>
        <p:spPr bwMode="auto">
          <a:xfrm>
            <a:off x="9907551" y="1781668"/>
            <a:ext cx="981359" cy="25994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4B9CC"/>
                </a:solidFill>
                <a:latin typeface="Trebuchet MS" pitchFamily="34" charset="0"/>
                <a:cs typeface="Tahoma" pitchFamily="34" charset="0"/>
              </a:rPr>
              <a:t>2.1 | Jun16</a:t>
            </a:r>
          </a:p>
        </p:txBody>
      </p:sp>
      <p:sp>
        <p:nvSpPr>
          <p:cNvPr id="146" name="Oval 145"/>
          <p:cNvSpPr/>
          <p:nvPr/>
        </p:nvSpPr>
        <p:spPr bwMode="auto">
          <a:xfrm>
            <a:off x="9734830" y="1762019"/>
            <a:ext cx="1190718" cy="313148"/>
          </a:xfrm>
          <a:prstGeom prst="ellipse">
            <a:avLst/>
          </a:prstGeom>
          <a:noFill/>
          <a:ln w="25400" cap="flat" cmpd="sng" algn="ctr">
            <a:solidFill>
              <a:srgbClr val="04B9CC"/>
            </a:solidFill>
            <a:prstDash val="solid"/>
            <a:round/>
            <a:headEnd type="oval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8750" algn="l"/>
                <a:tab pos="1757363" algn="l"/>
                <a:tab pos="3357563" algn="l"/>
                <a:tab pos="4956175" algn="l"/>
                <a:tab pos="6553200" algn="l"/>
              </a:tabLst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cxnSp>
        <p:nvCxnSpPr>
          <p:cNvPr id="147" name="Straight Connector 146"/>
          <p:cNvCxnSpPr>
            <a:stCxn id="90" idx="3"/>
            <a:endCxn id="145" idx="1"/>
          </p:cNvCxnSpPr>
          <p:nvPr/>
        </p:nvCxnSpPr>
        <p:spPr bwMode="auto">
          <a:xfrm>
            <a:off x="9074076" y="1911637"/>
            <a:ext cx="833475" cy="3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FDEE10C-9F65-4148-9336-1824596A42B2}"/>
              </a:ext>
            </a:extLst>
          </p:cNvPr>
          <p:cNvSpPr txBox="1"/>
          <p:nvPr/>
        </p:nvSpPr>
        <p:spPr bwMode="auto">
          <a:xfrm>
            <a:off x="3005837" y="3803862"/>
            <a:ext cx="4608699" cy="975908"/>
          </a:xfrm>
          <a:prstGeom prst="rect">
            <a:avLst/>
          </a:prstGeom>
          <a:solidFill>
            <a:srgbClr val="FFEFEF"/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Adoption Since Last IWOCL</a:t>
            </a:r>
          </a:p>
          <a:p>
            <a:pPr algn="ctr"/>
            <a:r>
              <a:rPr lang="en-US" sz="14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NVIDIA: 1.2 on all current GPUs – Windows and Linux</a:t>
            </a:r>
          </a:p>
          <a:p>
            <a:pPr algn="ctr"/>
            <a:r>
              <a:rPr lang="en-US" sz="14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Qualcomm: 2.0 on Adreno GPUs -  Android 8.0 </a:t>
            </a:r>
          </a:p>
          <a:p>
            <a:pPr algn="ctr"/>
            <a:r>
              <a:rPr lang="en-US" sz="14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Intel:1.2 on latest processors – Windows 10</a:t>
            </a:r>
          </a:p>
        </p:txBody>
      </p:sp>
    </p:spTree>
    <p:extLst>
      <p:ext uri="{BB962C8B-B14F-4D97-AF65-F5344CB8AC3E}">
        <p14:creationId xmlns:p14="http://schemas.microsoft.com/office/powerpoint/2010/main" val="801629090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CC3A0-DD8D-4426-B9A8-FB45DD610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OpenCL Adoption Patterns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110DB9-19F1-4C66-944A-48191DE33D76}"/>
              </a:ext>
            </a:extLst>
          </p:cNvPr>
          <p:cNvSpPr txBox="1"/>
          <p:nvPr/>
        </p:nvSpPr>
        <p:spPr bwMode="auto">
          <a:xfrm>
            <a:off x="1219200" y="1028700"/>
            <a:ext cx="7367850" cy="103682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OpenCL 1.2 remains the widely-supported industry baseline</a:t>
            </a:r>
          </a:p>
          <a:p>
            <a:pPr algn="ctr"/>
            <a:r>
              <a:rPr lang="en-US" sz="14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SVM in 2.0 saps performance in non-unified memory systems – e.g. discrete GPUs</a:t>
            </a:r>
          </a:p>
          <a:p>
            <a:pPr algn="ctr"/>
            <a:r>
              <a:rPr lang="en-US" sz="14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SVM in 2.0 is easier on mobile with shared memory</a:t>
            </a:r>
          </a:p>
          <a:p>
            <a:pPr algn="ctr"/>
            <a:r>
              <a:rPr lang="en-US" sz="14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Some 2.0 features are less ‘controversial’ and shipping more widely than SVM</a:t>
            </a:r>
            <a:endParaRPr lang="en-US" sz="160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77F6BB-A2B7-4830-8504-6E5A6CA50E5B}"/>
              </a:ext>
            </a:extLst>
          </p:cNvPr>
          <p:cNvSpPr txBox="1"/>
          <p:nvPr/>
        </p:nvSpPr>
        <p:spPr bwMode="auto">
          <a:xfrm>
            <a:off x="1219200" y="4686300"/>
            <a:ext cx="5573897" cy="82355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Only High-end DSPs</a:t>
            </a:r>
          </a:p>
          <a:p>
            <a:pPr algn="ctr"/>
            <a:r>
              <a:rPr lang="en-US" sz="14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Smaller DSPs do not have 32-bit FP – mandated for conformance</a:t>
            </a:r>
          </a:p>
          <a:p>
            <a:pPr algn="ctr"/>
            <a:r>
              <a:rPr lang="en-US" sz="14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E.g. optimized vision and inferencing engines are ‘locked out’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3F0F9-6045-4769-8518-0C5745F99DD9}"/>
              </a:ext>
            </a:extLst>
          </p:cNvPr>
          <p:cNvSpPr txBox="1"/>
          <p:nvPr/>
        </p:nvSpPr>
        <p:spPr bwMode="auto">
          <a:xfrm>
            <a:off x="4724400" y="2400300"/>
            <a:ext cx="5862502" cy="188987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No OpenCL 2.2 Yet?</a:t>
            </a:r>
          </a:p>
          <a:p>
            <a:pPr algn="ctr"/>
            <a:r>
              <a:rPr lang="en-US" sz="14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12-18 months between spec and first implementations is common</a:t>
            </a:r>
          </a:p>
          <a:p>
            <a:pPr algn="ctr"/>
            <a:r>
              <a:rPr lang="en-US" sz="14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Don’t panic - OpenCL 2.1 implementations are not late yet</a:t>
            </a:r>
          </a:p>
          <a:p>
            <a:pPr algn="ctr"/>
            <a:r>
              <a:rPr lang="en-US" sz="14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SPIR-V front-ends and tools maturing</a:t>
            </a:r>
          </a:p>
          <a:p>
            <a:pPr algn="ctr"/>
            <a:r>
              <a:rPr lang="en-US" sz="14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C++ comes ‘for free’ with SPIR-V 1.2 ingestion</a:t>
            </a:r>
          </a:p>
          <a:p>
            <a:pPr algn="ctr"/>
            <a:r>
              <a:rPr lang="en-US" sz="14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OR</a:t>
            </a:r>
          </a:p>
          <a:p>
            <a:pPr algn="ctr"/>
            <a:r>
              <a:rPr lang="en-US" sz="14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C++ is not interesting to kernel developers?</a:t>
            </a:r>
          </a:p>
          <a:p>
            <a:pPr algn="ctr"/>
            <a:r>
              <a:rPr lang="en-US" sz="14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Single source file apps, SYCL-style, is where the C++ interest is?</a:t>
            </a:r>
          </a:p>
        </p:txBody>
      </p:sp>
      <p:sp>
        <p:nvSpPr>
          <p:cNvPr id="7" name="Flowchart: Extract 6">
            <a:extLst>
              <a:ext uri="{FF2B5EF4-FFF2-40B4-BE49-F238E27FC236}">
                <a16:creationId xmlns:a16="http://schemas.microsoft.com/office/drawing/2014/main" id="{3666FB29-ED9E-4FCD-B637-6DBF84CE07D7}"/>
              </a:ext>
            </a:extLst>
          </p:cNvPr>
          <p:cNvSpPr/>
          <p:nvPr/>
        </p:nvSpPr>
        <p:spPr bwMode="auto">
          <a:xfrm rot="5400000">
            <a:off x="3908435" y="2795612"/>
            <a:ext cx="1294678" cy="1099252"/>
          </a:xfrm>
          <a:prstGeom prst="flowChartExtract">
            <a:avLst/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noFill/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8750" algn="l"/>
                <a:tab pos="1757363" algn="l"/>
                <a:tab pos="3357563" algn="l"/>
                <a:tab pos="4956175" algn="l"/>
                <a:tab pos="6553200" algn="l"/>
              </a:tabLst>
            </a:pPr>
            <a:endParaRPr lang="en-US" sz="1600" b="1" dirty="0">
              <a:solidFill>
                <a:srgbClr val="0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Flowchart: Extract 7">
            <a:extLst>
              <a:ext uri="{FF2B5EF4-FFF2-40B4-BE49-F238E27FC236}">
                <a16:creationId xmlns:a16="http://schemas.microsoft.com/office/drawing/2014/main" id="{28520372-A35D-419F-9A7B-F8962B8471E5}"/>
              </a:ext>
            </a:extLst>
          </p:cNvPr>
          <p:cNvSpPr/>
          <p:nvPr/>
        </p:nvSpPr>
        <p:spPr bwMode="auto">
          <a:xfrm>
            <a:off x="2885024" y="2065522"/>
            <a:ext cx="1219200" cy="787873"/>
          </a:xfrm>
          <a:prstGeom prst="flowChartExtract">
            <a:avLst/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noFill/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8750" algn="l"/>
                <a:tab pos="1757363" algn="l"/>
                <a:tab pos="3357563" algn="l"/>
                <a:tab pos="4956175" algn="l"/>
                <a:tab pos="6553200" algn="l"/>
              </a:tabLst>
            </a:pPr>
            <a:endParaRPr lang="en-US" sz="1600" b="1" dirty="0">
              <a:solidFill>
                <a:srgbClr val="0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" name="Flowchart: Extract 8">
            <a:extLst>
              <a:ext uri="{FF2B5EF4-FFF2-40B4-BE49-F238E27FC236}">
                <a16:creationId xmlns:a16="http://schemas.microsoft.com/office/drawing/2014/main" id="{0FF5E87E-5FA5-487D-BDC4-CC2A13642DC9}"/>
              </a:ext>
            </a:extLst>
          </p:cNvPr>
          <p:cNvSpPr/>
          <p:nvPr/>
        </p:nvSpPr>
        <p:spPr bwMode="auto">
          <a:xfrm flipV="1">
            <a:off x="2885024" y="3916003"/>
            <a:ext cx="1219200" cy="787873"/>
          </a:xfrm>
          <a:prstGeom prst="flowChartExtract">
            <a:avLst/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noFill/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8750" algn="l"/>
                <a:tab pos="1757363" algn="l"/>
                <a:tab pos="3357563" algn="l"/>
                <a:tab pos="4956175" algn="l"/>
                <a:tab pos="6553200" algn="l"/>
              </a:tabLst>
            </a:pPr>
            <a:endParaRPr lang="en-US" sz="1600" b="1" dirty="0">
              <a:solidFill>
                <a:srgbClr val="0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" name="Picture 13" descr="OpenCL_Logo_RGB.jpg">
            <a:extLst>
              <a:ext uri="{FF2B5EF4-FFF2-40B4-BE49-F238E27FC236}">
                <a16:creationId xmlns:a16="http://schemas.microsoft.com/office/drawing/2014/main" id="{C0E8E832-4496-4586-962D-6D2D18C9F3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024" y="2697899"/>
            <a:ext cx="1219200" cy="1294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10602689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Khronos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2D2DB9"/>
      </a:hlink>
      <a:folHlink>
        <a:srgbClr val="7030A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solidFill>
          <a:srgbClr val="E66714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  <a:txDef>
      <a:spPr bwMode="auto">
        <a:noFill/>
        <a:ln w="3175" algn="ctr">
          <a:noFill/>
          <a:miter lim="800000"/>
          <a:headEnd/>
          <a:tailEnd/>
        </a:ln>
        <a:effectLst/>
      </a:spPr>
      <a:bodyPr wrap="none" rtlCol="0">
        <a:spAutoFit/>
      </a:bodyPr>
      <a:lstStyle>
        <a:defPPr algn="ctr">
          <a:defRPr sz="1600" b="1" dirty="0">
            <a:solidFill>
              <a:schemeClr val="tx2"/>
            </a:solidFill>
            <a:latin typeface="Trebuchet MS" pitchFamily="34" charset="0"/>
            <a:cs typeface="Tahoma" pitchFamily="34" charset="0"/>
          </a:defRPr>
        </a:defPPr>
      </a:lstStyle>
    </a:txDef>
  </a:objectDefaults>
  <a:extraClrSchemeLst>
    <a:extraClrScheme>
      <a:clrScheme name="3_Khrono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Khrono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Khrono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Khrono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Khrono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Khrono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Khrono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64217</TotalTime>
  <Pages>0</Pages>
  <Words>3614</Words>
  <Characters>0</Characters>
  <Application>Microsoft Office PowerPoint</Application>
  <PresentationFormat>Custom</PresentationFormat>
  <Lines>0</Lines>
  <Paragraphs>700</Paragraphs>
  <Slides>35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9" baseType="lpstr">
      <vt:lpstr>ＭＳ Ｐゴシック</vt:lpstr>
      <vt:lpstr>ＭＳ Ｐゴシック</vt:lpstr>
      <vt:lpstr>Arial</vt:lpstr>
      <vt:lpstr>Arial Black</vt:lpstr>
      <vt:lpstr>Arial Narrow</vt:lpstr>
      <vt:lpstr>Calibri</vt:lpstr>
      <vt:lpstr>Century Gothic</vt:lpstr>
      <vt:lpstr>Myriad Set Text</vt:lpstr>
      <vt:lpstr>Raavi</vt:lpstr>
      <vt:lpstr>Tahoma</vt:lpstr>
      <vt:lpstr>Times New Roman</vt:lpstr>
      <vt:lpstr>Trebuchet MS</vt:lpstr>
      <vt:lpstr>ヒラギノ角ゴ ProN W3</vt:lpstr>
      <vt:lpstr>Khronos</vt:lpstr>
      <vt:lpstr>PowerPoint Presentation</vt:lpstr>
      <vt:lpstr>State of the OpenCL Nation </vt:lpstr>
      <vt:lpstr>OpenCL Evolution</vt:lpstr>
      <vt:lpstr>OpenCL 2.2 Maintenance Release</vt:lpstr>
      <vt:lpstr>Open Source Specs and Tests</vt:lpstr>
      <vt:lpstr>Growing OpenCL Adoption</vt:lpstr>
      <vt:lpstr>OpenCL as Language/Library Backend</vt:lpstr>
      <vt:lpstr>OpenCL Conformant Implementations</vt:lpstr>
      <vt:lpstr>Understanding OpenCL Adoption Patterns</vt:lpstr>
      <vt:lpstr>SPIR-V Transforms the Language Ecosystem</vt:lpstr>
      <vt:lpstr>Evolution of SPIR Family</vt:lpstr>
      <vt:lpstr>Support for Both SPIR-V and LLVM</vt:lpstr>
      <vt:lpstr>New OpenCL Tooling Ecosystem Subgroup </vt:lpstr>
      <vt:lpstr>SPIR-V Ecosystem</vt:lpstr>
      <vt:lpstr>State of the OpenCL Nation </vt:lpstr>
      <vt:lpstr>OpenCL Ecosystem Roadmap</vt:lpstr>
      <vt:lpstr>SYCL Ecosystem</vt:lpstr>
      <vt:lpstr>SYCL Roadmap </vt:lpstr>
      <vt:lpstr>OpenCL Ecosystem Roadmap</vt:lpstr>
      <vt:lpstr>Vulkan and New Generation GPU APIs</vt:lpstr>
      <vt:lpstr>Pervasive Vulkan 1.0</vt:lpstr>
      <vt:lpstr>Vulkan 1.1 Launch and Ongoing Momentum</vt:lpstr>
      <vt:lpstr>Bringing Vulkan 1.0 Apps to Apple Platforms</vt:lpstr>
      <vt:lpstr>Wider Vulkan Portability Initiative</vt:lpstr>
      <vt:lpstr>Clspv OpenCL C to Vulkan Compiler</vt:lpstr>
      <vt:lpstr>Clspv Project Next Steps</vt:lpstr>
      <vt:lpstr>OpenCL Ecosystem Roadmap</vt:lpstr>
      <vt:lpstr>Embedded Processors &amp; OpenCL Conformance</vt:lpstr>
      <vt:lpstr>OpenCL Next Goals and Design Philosophy</vt:lpstr>
      <vt:lpstr>OpenCL Next Feature Sets</vt:lpstr>
      <vt:lpstr>OpenCL Next Feature Set Discussion</vt:lpstr>
      <vt:lpstr>Safety Critical APIs – Khronos Experience</vt:lpstr>
      <vt:lpstr>Khronos Safety Critical Advisory Forum</vt:lpstr>
      <vt:lpstr>Khronos Advisory Panels</vt:lpstr>
      <vt:lpstr>Get Involved!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Khronos Template 2015</dc:title>
  <dc:subject>Camera Control API</dc:subject>
  <dc:creator>ntrevett@nvidia.com</dc:creator>
  <cp:lastModifiedBy>Neil Trevett</cp:lastModifiedBy>
  <cp:revision>3630</cp:revision>
  <cp:lastPrinted>2015-08-06T16:22:42Z</cp:lastPrinted>
  <dcterms:created xsi:type="dcterms:W3CDTF">2009-08-07T20:40:08Z</dcterms:created>
  <dcterms:modified xsi:type="dcterms:W3CDTF">2018-05-15T09:10:31Z</dcterms:modified>
</cp:coreProperties>
</file>